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 bookmarkIdSeed="2">
  <p:sldMasterIdLst>
    <p:sldMasterId id="2147483741" r:id="rId4"/>
  </p:sldMasterIdLst>
  <p:notesMasterIdLst>
    <p:notesMasterId r:id="rId13"/>
  </p:notesMasterIdLst>
  <p:handoutMasterIdLst>
    <p:handoutMasterId r:id="rId14"/>
  </p:handoutMasterIdLst>
  <p:sldIdLst>
    <p:sldId id="672" r:id="rId5"/>
    <p:sldId id="733" r:id="rId6"/>
    <p:sldId id="729" r:id="rId7"/>
    <p:sldId id="734" r:id="rId8"/>
    <p:sldId id="735" r:id="rId9"/>
    <p:sldId id="737" r:id="rId10"/>
    <p:sldId id="732" r:id="rId11"/>
    <p:sldId id="736" r:id="rId12"/>
  </p:sldIdLst>
  <p:sldSz cx="9906000" cy="6858000" type="A4"/>
  <p:notesSz cx="6742113" cy="9874250"/>
  <p:custDataLst>
    <p:tags r:id="rId15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MARD Aurélie" initials="SA" lastIdx="1" clrIdx="0"/>
  <p:cmAuthor id="1" name="SAGER Sabine" initials="S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5BB"/>
    <a:srgbClr val="00ACB0"/>
    <a:srgbClr val="FAAD5C"/>
    <a:srgbClr val="0099CC"/>
    <a:srgbClr val="5A7DFF"/>
    <a:srgbClr val="B20A14"/>
    <a:srgbClr val="CCECFF"/>
    <a:srgbClr val="FFFF99"/>
    <a:srgbClr val="000000"/>
    <a:srgbClr val="E2E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4" autoAdjust="0"/>
    <p:restoredTop sz="94454" autoAdjust="0"/>
  </p:normalViewPr>
  <p:slideViewPr>
    <p:cSldViewPr snapToGrid="0">
      <p:cViewPr>
        <p:scale>
          <a:sx n="70" d="100"/>
          <a:sy n="70" d="100"/>
        </p:scale>
        <p:origin x="-1326" y="72"/>
      </p:cViewPr>
      <p:guideLst>
        <p:guide orient="horz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9" d="100"/>
          <a:sy n="59" d="100"/>
        </p:scale>
        <p:origin x="-3216" y="-77"/>
      </p:cViewPr>
      <p:guideLst>
        <p:guide orient="horz" pos="3110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5427"/>
          </a:xfrm>
          <a:prstGeom prst="rect">
            <a:avLst/>
          </a:prstGeom>
        </p:spPr>
        <p:txBody>
          <a:bodyPr vert="horz" lIns="90835" tIns="45418" rIns="90835" bIns="45418" rtlCol="0"/>
          <a:lstStyle>
            <a:lvl1pPr algn="l">
              <a:defRPr sz="1200"/>
            </a:lvl1pPr>
          </a:lstStyle>
          <a:p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5427"/>
          </a:xfrm>
          <a:prstGeom prst="rect">
            <a:avLst/>
          </a:prstGeom>
        </p:spPr>
        <p:txBody>
          <a:bodyPr vert="horz" lIns="90835" tIns="45418" rIns="90835" bIns="45418" rtlCol="0"/>
          <a:lstStyle>
            <a:lvl1pPr algn="r">
              <a:defRPr sz="1200"/>
            </a:lvl1pPr>
          </a:lstStyle>
          <a:p>
            <a:fld id="{36D2B540-037A-465D-B310-0EE401E8248D}" type="datetimeFigureOut">
              <a:rPr lang="fr-FR" smtClean="0">
                <a:latin typeface="Arial" panose="020B0604020202020204" pitchFamily="34" charset="0"/>
              </a:rPr>
              <a:t>18/01/2018</a:t>
            </a:fld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378824"/>
            <a:ext cx="2921582" cy="495426"/>
          </a:xfrm>
          <a:prstGeom prst="rect">
            <a:avLst/>
          </a:prstGeom>
        </p:spPr>
        <p:txBody>
          <a:bodyPr vert="horz" lIns="90835" tIns="45418" rIns="90835" bIns="45418" rtlCol="0" anchor="b"/>
          <a:lstStyle>
            <a:lvl1pPr algn="l">
              <a:defRPr sz="1200"/>
            </a:lvl1pPr>
          </a:lstStyle>
          <a:p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8971" y="9378824"/>
            <a:ext cx="2921582" cy="495426"/>
          </a:xfrm>
          <a:prstGeom prst="rect">
            <a:avLst/>
          </a:prstGeom>
        </p:spPr>
        <p:txBody>
          <a:bodyPr vert="horz" lIns="90835" tIns="45418" rIns="90835" bIns="45418" rtlCol="0" anchor="b"/>
          <a:lstStyle>
            <a:lvl1pPr algn="r">
              <a:defRPr sz="1200"/>
            </a:lvl1pPr>
          </a:lstStyle>
          <a:p>
            <a:fld id="{E688195D-08A5-4BF4-BCCE-A008F836C139}" type="slidenum">
              <a:rPr lang="fr-FR" smtClean="0">
                <a:latin typeface="Arial" panose="020B0604020202020204" pitchFamily="34" charset="0"/>
              </a:rPr>
              <a:t>‹N°›</a:t>
            </a:fld>
            <a:endParaRPr lang="fr-F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674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5427"/>
          </a:xfrm>
          <a:prstGeom prst="rect">
            <a:avLst/>
          </a:prstGeom>
        </p:spPr>
        <p:txBody>
          <a:bodyPr vert="horz" lIns="90835" tIns="45418" rIns="90835" bIns="45418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427"/>
          </a:xfrm>
          <a:prstGeom prst="rect">
            <a:avLst/>
          </a:prstGeom>
        </p:spPr>
        <p:txBody>
          <a:bodyPr vert="horz" lIns="90835" tIns="45418" rIns="90835" bIns="45418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0E007A0-B67B-4542-84E0-6DD27D8FE8DC}" type="datetimeFigureOut">
              <a:rPr lang="fr-FR" smtClean="0"/>
              <a:pPr/>
              <a:t>18/01/2018</a:t>
            </a:fld>
            <a:endParaRPr lang="fr-F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6788" y="1235075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35" tIns="45418" rIns="90835" bIns="45418" rtlCol="0" anchor="ctr"/>
          <a:lstStyle/>
          <a:p>
            <a:endParaRPr lang="fr-F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1984"/>
            <a:ext cx="5393690" cy="3887986"/>
          </a:xfrm>
          <a:prstGeom prst="rect">
            <a:avLst/>
          </a:prstGeom>
        </p:spPr>
        <p:txBody>
          <a:bodyPr vert="horz" lIns="90835" tIns="45418" rIns="90835" bIns="45418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21582" cy="495426"/>
          </a:xfrm>
          <a:prstGeom prst="rect">
            <a:avLst/>
          </a:prstGeom>
        </p:spPr>
        <p:txBody>
          <a:bodyPr vert="horz" lIns="90835" tIns="45418" rIns="90835" bIns="45418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8824"/>
            <a:ext cx="2921582" cy="495426"/>
          </a:xfrm>
          <a:prstGeom prst="rect">
            <a:avLst/>
          </a:prstGeom>
        </p:spPr>
        <p:txBody>
          <a:bodyPr vert="horz" lIns="90835" tIns="45418" rIns="90835" bIns="45418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9726963B-9C39-4886-9484-295378C7659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1730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6963B-9C39-4886-9484-295378C76595}" type="slidenum">
              <a:rPr lang="fr-FR" smtClean="0"/>
              <a:pPr/>
              <a:t>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9450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01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B5757A-71AE-47D8-A748-C50A690D1AEA}" type="slidenum">
              <a:rPr lang="fr-FR" alt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01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B5757A-71AE-47D8-A748-C50A690D1AEA}" type="slidenum">
              <a:rPr lang="fr-FR" alt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01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B5757A-71AE-47D8-A748-C50A690D1AEA}" type="slidenum">
              <a:rPr lang="fr-FR" alt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01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B5757A-71AE-47D8-A748-C50A690D1AEA}" type="slidenum">
              <a:rPr lang="fr-FR" alt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01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B5757A-71AE-47D8-A748-C50A690D1AEA}" type="slidenum">
              <a:rPr lang="fr-FR" alt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01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B5757A-71AE-47D8-A748-C50A690D1AEA}" type="slidenum">
              <a:rPr lang="fr-FR" alt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501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B5757A-71AE-47D8-A748-C50A690D1AEA}" type="slidenum">
              <a:rPr lang="fr-FR" alt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42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B0BC-F4C5-4869-80C7-BAF17822DB06}" type="datetime1">
              <a:rPr lang="fr-FR" smtClean="0"/>
              <a:t>18/01/2018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 2015 – Accompagnement de la transformation des régions et du plan stratégique 2016 / 2020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212C-99B6-42C2-BE5E-9738E2CE06A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2745376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B0BC-F4C5-4869-80C7-BAF17822DB06}" type="datetime1">
              <a:rPr lang="fr-FR" smtClean="0"/>
              <a:t>18/01/2018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 2015 – Accompagnement de la transformation des régions et du plan stratégique 2016 / 2020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212C-99B6-42C2-BE5E-9738E2CE06A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3837343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55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8" y="274655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B0BC-F4C5-4869-80C7-BAF17822DB06}" type="datetime1">
              <a:rPr lang="fr-FR" smtClean="0"/>
              <a:t>18/01/2018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 2015 – Accompagnement de la transformation des régions et du plan stratégique 2016 / 2020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212C-99B6-42C2-BE5E-9738E2CE06A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7308824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26324" y="853081"/>
            <a:ext cx="4935191" cy="5355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marL="0" indent="0">
              <a:lnSpc>
                <a:spcPct val="90000"/>
              </a:lnSpc>
              <a:buNone/>
              <a:defRPr sz="3200" b="1" spc="-5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96" name="Text Placeholder 95"/>
          <p:cNvSpPr>
            <a:spLocks noGrp="1"/>
          </p:cNvSpPr>
          <p:nvPr>
            <p:ph type="body" sz="quarter" idx="11" hasCustomPrompt="1"/>
          </p:nvPr>
        </p:nvSpPr>
        <p:spPr>
          <a:xfrm>
            <a:off x="4626768" y="1579082"/>
            <a:ext cx="4934747" cy="27853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1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fr-FR" dirty="0" smtClean="0"/>
              <a:t>Thème</a:t>
            </a:r>
            <a:endParaRPr lang="fr-FR" dirty="0"/>
          </a:p>
        </p:txBody>
      </p:sp>
      <p:sp>
        <p:nvSpPr>
          <p:cNvPr id="97" name="Text Placeholder 95"/>
          <p:cNvSpPr>
            <a:spLocks noGrp="1"/>
          </p:cNvSpPr>
          <p:nvPr>
            <p:ph type="body" sz="quarter" idx="12" hasCustomPrompt="1"/>
          </p:nvPr>
        </p:nvSpPr>
        <p:spPr>
          <a:xfrm>
            <a:off x="4626768" y="2258917"/>
            <a:ext cx="4934747" cy="2237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100" i="1" baseline="0">
                <a:solidFill>
                  <a:schemeClr val="accent6"/>
                </a:solidFill>
                <a:latin typeface="Arial" panose="020B0604020202020204" pitchFamily="34" charset="0"/>
              </a:defRPr>
            </a:lvl1pPr>
          </a:lstStyle>
          <a:p>
            <a:r>
              <a:rPr lang="fr-FR" dirty="0" smtClean="0"/>
              <a:t>Sous-thème</a:t>
            </a:r>
            <a:endParaRPr lang="fr-FR" dirty="0"/>
          </a:p>
        </p:txBody>
      </p:sp>
      <p:sp>
        <p:nvSpPr>
          <p:cNvPr id="50" name="Text Placeholder 95"/>
          <p:cNvSpPr>
            <a:spLocks noGrp="1"/>
          </p:cNvSpPr>
          <p:nvPr>
            <p:ph type="body" sz="quarter" idx="14" hasCustomPrompt="1"/>
          </p:nvPr>
        </p:nvSpPr>
        <p:spPr>
          <a:xfrm>
            <a:off x="4626768" y="2508745"/>
            <a:ext cx="1650895" cy="2498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000" i="1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r>
              <a:rPr lang="fr-FR" dirty="0" smtClean="0"/>
              <a:t>Paris, le 00 mois 2014</a:t>
            </a:r>
            <a:endParaRPr lang="fr-FR" dirty="0"/>
          </a:p>
        </p:txBody>
      </p:sp>
      <p:sp>
        <p:nvSpPr>
          <p:cNvPr id="55" name="Picture Placeholder 98"/>
          <p:cNvSpPr>
            <a:spLocks noGrp="1"/>
          </p:cNvSpPr>
          <p:nvPr>
            <p:ph type="pic" sz="quarter" idx="16" hasCustomPrompt="1"/>
          </p:nvPr>
        </p:nvSpPr>
        <p:spPr>
          <a:xfrm>
            <a:off x="6329681" y="4505400"/>
            <a:ext cx="1604851" cy="9256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2">
                    <a:lumMod val="25000"/>
                    <a:lumOff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fr-FR" dirty="0" smtClean="0"/>
              <a:t>Logo du client</a:t>
            </a:r>
            <a:endParaRPr lang="fr-FR" dirty="0"/>
          </a:p>
        </p:txBody>
      </p:sp>
      <p:grpSp>
        <p:nvGrpSpPr>
          <p:cNvPr id="35" name="Groupe 56"/>
          <p:cNvGrpSpPr/>
          <p:nvPr/>
        </p:nvGrpSpPr>
        <p:grpSpPr>
          <a:xfrm>
            <a:off x="707155" y="5843473"/>
            <a:ext cx="2928049" cy="471314"/>
            <a:chOff x="721663" y="6029980"/>
            <a:chExt cx="2055017" cy="330786"/>
          </a:xfrm>
          <a:solidFill>
            <a:schemeClr val="bg1"/>
          </a:solidFill>
        </p:grpSpPr>
        <p:sp>
          <p:nvSpPr>
            <p:cNvPr id="37" name="Freeform 6"/>
            <p:cNvSpPr>
              <a:spLocks/>
            </p:cNvSpPr>
            <p:nvPr/>
          </p:nvSpPr>
          <p:spPr bwMode="auto">
            <a:xfrm>
              <a:off x="1612171" y="6264324"/>
              <a:ext cx="123481" cy="94639"/>
            </a:xfrm>
            <a:custGeom>
              <a:avLst/>
              <a:gdLst>
                <a:gd name="T0" fmla="*/ 0 w 103"/>
                <a:gd name="T1" fmla="*/ 44 h 44"/>
                <a:gd name="T2" fmla="*/ 39 w 58"/>
                <a:gd name="T3" fmla="*/ 0 h 44"/>
                <a:gd name="T4" fmla="*/ 56 w 58"/>
                <a:gd name="T5" fmla="*/ 3 h 44"/>
                <a:gd name="T6" fmla="*/ 57 w 58"/>
                <a:gd name="T7" fmla="*/ 9 h 44"/>
                <a:gd name="T8" fmla="*/ 39 w 58"/>
                <a:gd name="T9" fmla="*/ 3 h 44"/>
                <a:gd name="T10" fmla="*/ 0 w 103"/>
                <a:gd name="T11" fmla="*/ 41 h 44"/>
                <a:gd name="T12" fmla="*/ 57 w 58"/>
                <a:gd name="T13" fmla="*/ 35 h 44"/>
                <a:gd name="T14" fmla="*/ 58 w 58"/>
                <a:gd name="T15" fmla="*/ 38 h 44"/>
                <a:gd name="T16" fmla="*/ 0 w 103"/>
                <a:gd name="T17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44">
                  <a:moveTo>
                    <a:pt x="40" y="44"/>
                  </a:moveTo>
                  <a:cubicBezTo>
                    <a:pt x="0" y="44"/>
                    <a:pt x="3" y="0"/>
                    <a:pt x="39" y="0"/>
                  </a:cubicBezTo>
                  <a:cubicBezTo>
                    <a:pt x="45" y="0"/>
                    <a:pt x="50" y="1"/>
                    <a:pt x="56" y="3"/>
                  </a:cubicBezTo>
                  <a:cubicBezTo>
                    <a:pt x="57" y="9"/>
                    <a:pt x="57" y="9"/>
                    <a:pt x="57" y="9"/>
                  </a:cubicBezTo>
                  <a:cubicBezTo>
                    <a:pt x="54" y="8"/>
                    <a:pt x="48" y="3"/>
                    <a:pt x="39" y="3"/>
                  </a:cubicBezTo>
                  <a:cubicBezTo>
                    <a:pt x="12" y="3"/>
                    <a:pt x="15" y="41"/>
                    <a:pt x="40" y="41"/>
                  </a:cubicBezTo>
                  <a:cubicBezTo>
                    <a:pt x="48" y="41"/>
                    <a:pt x="52" y="39"/>
                    <a:pt x="57" y="35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53" y="42"/>
                    <a:pt x="47" y="44"/>
                    <a:pt x="40" y="4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38" name="Freeform 7"/>
            <p:cNvSpPr>
              <a:spLocks/>
            </p:cNvSpPr>
            <p:nvPr/>
          </p:nvSpPr>
          <p:spPr bwMode="auto">
            <a:xfrm>
              <a:off x="1908706" y="6261620"/>
              <a:ext cx="85626" cy="99146"/>
            </a:xfrm>
            <a:custGeom>
              <a:avLst/>
              <a:gdLst>
                <a:gd name="T0" fmla="*/ 0 w 40"/>
                <a:gd name="T1" fmla="*/ 0 h 46"/>
                <a:gd name="T2" fmla="*/ 37 w 40"/>
                <a:gd name="T3" fmla="*/ 35 h 46"/>
                <a:gd name="T4" fmla="*/ 37 w 40"/>
                <a:gd name="T5" fmla="*/ 5 h 46"/>
                <a:gd name="T6" fmla="*/ 36 w 40"/>
                <a:gd name="T7" fmla="*/ 1 h 46"/>
                <a:gd name="T8" fmla="*/ 40 w 40"/>
                <a:gd name="T9" fmla="*/ 1 h 46"/>
                <a:gd name="T10" fmla="*/ 40 w 40"/>
                <a:gd name="T11" fmla="*/ 5 h 46"/>
                <a:gd name="T12" fmla="*/ 40 w 40"/>
                <a:gd name="T13" fmla="*/ 46 h 46"/>
                <a:gd name="T14" fmla="*/ 38 w 40"/>
                <a:gd name="T15" fmla="*/ 46 h 46"/>
                <a:gd name="T16" fmla="*/ 0 w 40"/>
                <a:gd name="T17" fmla="*/ 10 h 46"/>
                <a:gd name="T18" fmla="*/ 0 w 40"/>
                <a:gd name="T1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46">
                  <a:moveTo>
                    <a:pt x="0" y="0"/>
                  </a:moveTo>
                  <a:cubicBezTo>
                    <a:pt x="37" y="35"/>
                    <a:pt x="37" y="35"/>
                    <a:pt x="37" y="3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3"/>
                    <a:pt x="36" y="1"/>
                    <a:pt x="36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1"/>
                    <a:pt x="40" y="3"/>
                    <a:pt x="40" y="5"/>
                  </a:cubicBezTo>
                  <a:cubicBezTo>
                    <a:pt x="40" y="46"/>
                    <a:pt x="40" y="46"/>
                    <a:pt x="40" y="46"/>
                  </a:cubicBezTo>
                  <a:cubicBezTo>
                    <a:pt x="38" y="46"/>
                    <a:pt x="38" y="46"/>
                    <a:pt x="38" y="46"/>
                  </a:cubicBezTo>
                  <a:cubicBezTo>
                    <a:pt x="0" y="10"/>
                    <a:pt x="0" y="10"/>
                    <a:pt x="0" y="1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39" name="Freeform 8"/>
            <p:cNvSpPr>
              <a:spLocks/>
            </p:cNvSpPr>
            <p:nvPr/>
          </p:nvSpPr>
          <p:spPr bwMode="auto">
            <a:xfrm>
              <a:off x="2024075" y="6261620"/>
              <a:ext cx="81119" cy="99146"/>
            </a:xfrm>
            <a:custGeom>
              <a:avLst/>
              <a:gdLst>
                <a:gd name="T0" fmla="*/ 18 w 38"/>
                <a:gd name="T1" fmla="*/ 45 h 46"/>
                <a:gd name="T2" fmla="*/ 1 w 38"/>
                <a:gd name="T3" fmla="*/ 41 h 46"/>
                <a:gd name="T4" fmla="*/ 0 w 38"/>
                <a:gd name="T5" fmla="*/ 35 h 46"/>
                <a:gd name="T6" fmla="*/ 18 w 38"/>
                <a:gd name="T7" fmla="*/ 43 h 46"/>
                <a:gd name="T8" fmla="*/ 29 w 38"/>
                <a:gd name="T9" fmla="*/ 36 h 46"/>
                <a:gd name="T10" fmla="*/ 18 w 38"/>
                <a:gd name="T11" fmla="*/ 24 h 46"/>
                <a:gd name="T12" fmla="*/ 1 w 38"/>
                <a:gd name="T13" fmla="*/ 10 h 46"/>
                <a:gd name="T14" fmla="*/ 18 w 38"/>
                <a:gd name="T15" fmla="*/ 1 h 46"/>
                <a:gd name="T16" fmla="*/ 34 w 38"/>
                <a:gd name="T17" fmla="*/ 4 h 46"/>
                <a:gd name="T18" fmla="*/ 35 w 38"/>
                <a:gd name="T19" fmla="*/ 9 h 46"/>
                <a:gd name="T20" fmla="*/ 17 w 38"/>
                <a:gd name="T21" fmla="*/ 3 h 46"/>
                <a:gd name="T22" fmla="*/ 21 w 38"/>
                <a:gd name="T23" fmla="*/ 18 h 46"/>
                <a:gd name="T24" fmla="*/ 38 w 38"/>
                <a:gd name="T25" fmla="*/ 33 h 46"/>
                <a:gd name="T26" fmla="*/ 18 w 38"/>
                <a:gd name="T27" fmla="*/ 4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" h="46">
                  <a:moveTo>
                    <a:pt x="18" y="45"/>
                  </a:moveTo>
                  <a:cubicBezTo>
                    <a:pt x="17" y="45"/>
                    <a:pt x="10" y="46"/>
                    <a:pt x="1" y="41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2" y="37"/>
                    <a:pt x="10" y="43"/>
                    <a:pt x="18" y="43"/>
                  </a:cubicBezTo>
                  <a:cubicBezTo>
                    <a:pt x="22" y="44"/>
                    <a:pt x="28" y="41"/>
                    <a:pt x="29" y="36"/>
                  </a:cubicBezTo>
                  <a:cubicBezTo>
                    <a:pt x="30" y="31"/>
                    <a:pt x="27" y="28"/>
                    <a:pt x="18" y="24"/>
                  </a:cubicBezTo>
                  <a:cubicBezTo>
                    <a:pt x="9" y="20"/>
                    <a:pt x="0" y="17"/>
                    <a:pt x="1" y="10"/>
                  </a:cubicBezTo>
                  <a:cubicBezTo>
                    <a:pt x="2" y="6"/>
                    <a:pt x="8" y="1"/>
                    <a:pt x="18" y="1"/>
                  </a:cubicBezTo>
                  <a:cubicBezTo>
                    <a:pt x="22" y="0"/>
                    <a:pt x="27" y="1"/>
                    <a:pt x="34" y="4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27" y="3"/>
                    <a:pt x="21" y="2"/>
                    <a:pt x="17" y="3"/>
                  </a:cubicBezTo>
                  <a:cubicBezTo>
                    <a:pt x="9" y="4"/>
                    <a:pt x="4" y="11"/>
                    <a:pt x="21" y="18"/>
                  </a:cubicBezTo>
                  <a:cubicBezTo>
                    <a:pt x="30" y="22"/>
                    <a:pt x="38" y="25"/>
                    <a:pt x="38" y="33"/>
                  </a:cubicBezTo>
                  <a:cubicBezTo>
                    <a:pt x="38" y="44"/>
                    <a:pt x="21" y="46"/>
                    <a:pt x="18" y="4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40" name="Freeform 9"/>
            <p:cNvSpPr>
              <a:spLocks/>
            </p:cNvSpPr>
            <p:nvPr/>
          </p:nvSpPr>
          <p:spPr bwMode="auto">
            <a:xfrm>
              <a:off x="2262926" y="6264324"/>
              <a:ext cx="67599" cy="94639"/>
            </a:xfrm>
            <a:custGeom>
              <a:avLst/>
              <a:gdLst>
                <a:gd name="T0" fmla="*/ 30 w 32"/>
                <a:gd name="T1" fmla="*/ 44 h 44"/>
                <a:gd name="T2" fmla="*/ 0 w 32"/>
                <a:gd name="T3" fmla="*/ 44 h 44"/>
                <a:gd name="T4" fmla="*/ 1 w 32"/>
                <a:gd name="T5" fmla="*/ 37 h 44"/>
                <a:gd name="T6" fmla="*/ 1 w 32"/>
                <a:gd name="T7" fmla="*/ 7 h 44"/>
                <a:gd name="T8" fmla="*/ 0 w 32"/>
                <a:gd name="T9" fmla="*/ 0 h 44"/>
                <a:gd name="T10" fmla="*/ 10 w 32"/>
                <a:gd name="T11" fmla="*/ 0 h 44"/>
                <a:gd name="T12" fmla="*/ 9 w 32"/>
                <a:gd name="T13" fmla="*/ 6 h 44"/>
                <a:gd name="T14" fmla="*/ 9 w 32"/>
                <a:gd name="T15" fmla="*/ 41 h 44"/>
                <a:gd name="T16" fmla="*/ 23 w 32"/>
                <a:gd name="T17" fmla="*/ 41 h 44"/>
                <a:gd name="T18" fmla="*/ 32 w 32"/>
                <a:gd name="T19" fmla="*/ 39 h 44"/>
                <a:gd name="T20" fmla="*/ 30 w 32"/>
                <a:gd name="T2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44">
                  <a:moveTo>
                    <a:pt x="30" y="44"/>
                  </a:moveTo>
                  <a:cubicBezTo>
                    <a:pt x="0" y="44"/>
                    <a:pt x="0" y="44"/>
                    <a:pt x="0" y="44"/>
                  </a:cubicBezTo>
                  <a:cubicBezTo>
                    <a:pt x="1" y="41"/>
                    <a:pt x="1" y="40"/>
                    <a:pt x="1" y="3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5"/>
                    <a:pt x="1" y="3"/>
                    <a:pt x="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9" y="3"/>
                    <a:pt x="9" y="4"/>
                    <a:pt x="9" y="6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25" y="41"/>
                    <a:pt x="27" y="41"/>
                    <a:pt x="32" y="39"/>
                  </a:cubicBezTo>
                  <a:lnTo>
                    <a:pt x="30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41" name="Freeform 10"/>
            <p:cNvSpPr>
              <a:spLocks/>
            </p:cNvSpPr>
            <p:nvPr/>
          </p:nvSpPr>
          <p:spPr bwMode="auto">
            <a:xfrm>
              <a:off x="2328723" y="6264324"/>
              <a:ext cx="98244" cy="94639"/>
            </a:xfrm>
            <a:custGeom>
              <a:avLst/>
              <a:gdLst>
                <a:gd name="T0" fmla="*/ 38 w 46"/>
                <a:gd name="T1" fmla="*/ 2 h 44"/>
                <a:gd name="T2" fmla="*/ 27 w 46"/>
                <a:gd name="T3" fmla="*/ 2 h 44"/>
                <a:gd name="T4" fmla="*/ 27 w 46"/>
                <a:gd name="T5" fmla="*/ 37 h 44"/>
                <a:gd name="T6" fmla="*/ 28 w 46"/>
                <a:gd name="T7" fmla="*/ 44 h 44"/>
                <a:gd name="T8" fmla="*/ 18 w 46"/>
                <a:gd name="T9" fmla="*/ 44 h 44"/>
                <a:gd name="T10" fmla="*/ 19 w 46"/>
                <a:gd name="T11" fmla="*/ 37 h 44"/>
                <a:gd name="T12" fmla="*/ 19 w 46"/>
                <a:gd name="T13" fmla="*/ 2 h 44"/>
                <a:gd name="T14" fmla="*/ 8 w 46"/>
                <a:gd name="T15" fmla="*/ 2 h 44"/>
                <a:gd name="T16" fmla="*/ 0 w 46"/>
                <a:gd name="T17" fmla="*/ 4 h 44"/>
                <a:gd name="T18" fmla="*/ 2 w 46"/>
                <a:gd name="T19" fmla="*/ 0 h 44"/>
                <a:gd name="T20" fmla="*/ 44 w 46"/>
                <a:gd name="T21" fmla="*/ 0 h 44"/>
                <a:gd name="T22" fmla="*/ 46 w 46"/>
                <a:gd name="T23" fmla="*/ 4 h 44"/>
                <a:gd name="T24" fmla="*/ 38 w 46"/>
                <a:gd name="T25" fmla="*/ 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44">
                  <a:moveTo>
                    <a:pt x="38" y="2"/>
                  </a:moveTo>
                  <a:cubicBezTo>
                    <a:pt x="27" y="2"/>
                    <a:pt x="27" y="2"/>
                    <a:pt x="27" y="2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7" y="40"/>
                    <a:pt x="27" y="41"/>
                    <a:pt x="28" y="44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9" y="41"/>
                    <a:pt x="19" y="39"/>
                    <a:pt x="19" y="37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6" y="2"/>
                    <a:pt x="5" y="2"/>
                    <a:pt x="0" y="4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41" y="2"/>
                    <a:pt x="40" y="2"/>
                    <a:pt x="38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>
              <a:off x="2450401" y="6264324"/>
              <a:ext cx="20730" cy="94639"/>
            </a:xfrm>
            <a:custGeom>
              <a:avLst/>
              <a:gdLst>
                <a:gd name="T0" fmla="*/ 0 w 10"/>
                <a:gd name="T1" fmla="*/ 44 h 44"/>
                <a:gd name="T2" fmla="*/ 1 w 10"/>
                <a:gd name="T3" fmla="*/ 37 h 44"/>
                <a:gd name="T4" fmla="*/ 1 w 10"/>
                <a:gd name="T5" fmla="*/ 6 h 44"/>
                <a:gd name="T6" fmla="*/ 0 w 10"/>
                <a:gd name="T7" fmla="*/ 0 h 44"/>
                <a:gd name="T8" fmla="*/ 10 w 10"/>
                <a:gd name="T9" fmla="*/ 0 h 44"/>
                <a:gd name="T10" fmla="*/ 9 w 10"/>
                <a:gd name="T11" fmla="*/ 6 h 44"/>
                <a:gd name="T12" fmla="*/ 9 w 10"/>
                <a:gd name="T13" fmla="*/ 37 h 44"/>
                <a:gd name="T14" fmla="*/ 10 w 10"/>
                <a:gd name="T15" fmla="*/ 44 h 44"/>
                <a:gd name="T16" fmla="*/ 0 w 10"/>
                <a:gd name="T17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44">
                  <a:moveTo>
                    <a:pt x="0" y="44"/>
                  </a:moveTo>
                  <a:cubicBezTo>
                    <a:pt x="1" y="41"/>
                    <a:pt x="1" y="39"/>
                    <a:pt x="1" y="37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4"/>
                    <a:pt x="1" y="3"/>
                    <a:pt x="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9" y="3"/>
                    <a:pt x="9" y="4"/>
                    <a:pt x="9" y="6"/>
                  </a:cubicBezTo>
                  <a:cubicBezTo>
                    <a:pt x="9" y="37"/>
                    <a:pt x="9" y="37"/>
                    <a:pt x="9" y="37"/>
                  </a:cubicBezTo>
                  <a:cubicBezTo>
                    <a:pt x="9" y="39"/>
                    <a:pt x="9" y="41"/>
                    <a:pt x="10" y="44"/>
                  </a:cubicBezTo>
                  <a:lnTo>
                    <a:pt x="0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>
              <a:off x="2514395" y="6261620"/>
              <a:ext cx="91034" cy="99146"/>
            </a:xfrm>
            <a:custGeom>
              <a:avLst/>
              <a:gdLst>
                <a:gd name="T0" fmla="*/ 43 w 43"/>
                <a:gd name="T1" fmla="*/ 5 h 46"/>
                <a:gd name="T2" fmla="*/ 43 w 43"/>
                <a:gd name="T3" fmla="*/ 46 h 46"/>
                <a:gd name="T4" fmla="*/ 41 w 43"/>
                <a:gd name="T5" fmla="*/ 46 h 46"/>
                <a:gd name="T6" fmla="*/ 4 w 43"/>
                <a:gd name="T7" fmla="*/ 11 h 46"/>
                <a:gd name="T8" fmla="*/ 4 w 43"/>
                <a:gd name="T9" fmla="*/ 40 h 46"/>
                <a:gd name="T10" fmla="*/ 5 w 43"/>
                <a:gd name="T11" fmla="*/ 45 h 46"/>
                <a:gd name="T12" fmla="*/ 0 w 43"/>
                <a:gd name="T13" fmla="*/ 45 h 46"/>
                <a:gd name="T14" fmla="*/ 1 w 43"/>
                <a:gd name="T15" fmla="*/ 40 h 46"/>
                <a:gd name="T16" fmla="*/ 1 w 43"/>
                <a:gd name="T17" fmla="*/ 0 h 46"/>
                <a:gd name="T18" fmla="*/ 2 w 43"/>
                <a:gd name="T19" fmla="*/ 0 h 46"/>
                <a:gd name="T20" fmla="*/ 40 w 43"/>
                <a:gd name="T21" fmla="*/ 35 h 46"/>
                <a:gd name="T22" fmla="*/ 40 w 43"/>
                <a:gd name="T23" fmla="*/ 5 h 46"/>
                <a:gd name="T24" fmla="*/ 39 w 43"/>
                <a:gd name="T25" fmla="*/ 1 h 46"/>
                <a:gd name="T26" fmla="*/ 43 w 43"/>
                <a:gd name="T27" fmla="*/ 1 h 46"/>
                <a:gd name="T28" fmla="*/ 43 w 43"/>
                <a:gd name="T29" fmla="*/ 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" h="46">
                  <a:moveTo>
                    <a:pt x="43" y="5"/>
                  </a:moveTo>
                  <a:cubicBezTo>
                    <a:pt x="43" y="46"/>
                    <a:pt x="43" y="46"/>
                    <a:pt x="43" y="46"/>
                  </a:cubicBezTo>
                  <a:cubicBezTo>
                    <a:pt x="41" y="46"/>
                    <a:pt x="41" y="46"/>
                    <a:pt x="41" y="46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40"/>
                    <a:pt x="4" y="40"/>
                    <a:pt x="4" y="40"/>
                  </a:cubicBezTo>
                  <a:cubicBezTo>
                    <a:pt x="4" y="43"/>
                    <a:pt x="4" y="44"/>
                    <a:pt x="5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44"/>
                    <a:pt x="1" y="43"/>
                    <a:pt x="1" y="4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40" y="35"/>
                    <a:pt x="40" y="35"/>
                    <a:pt x="40" y="3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3"/>
                    <a:pt x="39" y="1"/>
                    <a:pt x="39" y="1"/>
                  </a:cubicBezTo>
                  <a:cubicBezTo>
                    <a:pt x="43" y="1"/>
                    <a:pt x="43" y="1"/>
                    <a:pt x="43" y="1"/>
                  </a:cubicBezTo>
                  <a:cubicBezTo>
                    <a:pt x="43" y="1"/>
                    <a:pt x="43" y="3"/>
                    <a:pt x="43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44" name="Freeform 13"/>
            <p:cNvSpPr>
              <a:spLocks/>
            </p:cNvSpPr>
            <p:nvPr/>
          </p:nvSpPr>
          <p:spPr bwMode="auto">
            <a:xfrm>
              <a:off x="721663" y="6036289"/>
              <a:ext cx="134297" cy="180265"/>
            </a:xfrm>
            <a:custGeom>
              <a:avLst/>
              <a:gdLst>
                <a:gd name="T0" fmla="*/ 59 w 63"/>
                <a:gd name="T1" fmla="*/ 84 h 84"/>
                <a:gd name="T2" fmla="*/ 0 w 63"/>
                <a:gd name="T3" fmla="*/ 84 h 84"/>
                <a:gd name="T4" fmla="*/ 3 w 63"/>
                <a:gd name="T5" fmla="*/ 70 h 84"/>
                <a:gd name="T6" fmla="*/ 3 w 63"/>
                <a:gd name="T7" fmla="*/ 13 h 84"/>
                <a:gd name="T8" fmla="*/ 0 w 63"/>
                <a:gd name="T9" fmla="*/ 0 h 84"/>
                <a:gd name="T10" fmla="*/ 56 w 63"/>
                <a:gd name="T11" fmla="*/ 0 h 84"/>
                <a:gd name="T12" fmla="*/ 61 w 63"/>
                <a:gd name="T13" fmla="*/ 8 h 84"/>
                <a:gd name="T14" fmla="*/ 44 w 63"/>
                <a:gd name="T15" fmla="*/ 5 h 84"/>
                <a:gd name="T16" fmla="*/ 18 w 63"/>
                <a:gd name="T17" fmla="*/ 5 h 84"/>
                <a:gd name="T18" fmla="*/ 18 w 63"/>
                <a:gd name="T19" fmla="*/ 38 h 84"/>
                <a:gd name="T20" fmla="*/ 54 w 63"/>
                <a:gd name="T21" fmla="*/ 38 h 84"/>
                <a:gd name="T22" fmla="*/ 52 w 63"/>
                <a:gd name="T23" fmla="*/ 43 h 84"/>
                <a:gd name="T24" fmla="*/ 18 w 63"/>
                <a:gd name="T25" fmla="*/ 43 h 84"/>
                <a:gd name="T26" fmla="*/ 18 w 63"/>
                <a:gd name="T27" fmla="*/ 79 h 84"/>
                <a:gd name="T28" fmla="*/ 46 w 63"/>
                <a:gd name="T29" fmla="*/ 79 h 84"/>
                <a:gd name="T30" fmla="*/ 63 w 63"/>
                <a:gd name="T31" fmla="*/ 76 h 84"/>
                <a:gd name="T32" fmla="*/ 59 w 63"/>
                <a:gd name="T33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" h="84">
                  <a:moveTo>
                    <a:pt x="59" y="84"/>
                  </a:moveTo>
                  <a:cubicBezTo>
                    <a:pt x="0" y="84"/>
                    <a:pt x="0" y="84"/>
                    <a:pt x="0" y="84"/>
                  </a:cubicBezTo>
                  <a:cubicBezTo>
                    <a:pt x="3" y="78"/>
                    <a:pt x="3" y="77"/>
                    <a:pt x="3" y="70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9"/>
                    <a:pt x="3" y="5"/>
                    <a:pt x="0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50" y="4"/>
                    <a:pt x="48" y="5"/>
                    <a:pt x="44" y="5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18" y="43"/>
                    <a:pt x="18" y="43"/>
                    <a:pt x="18" y="43"/>
                  </a:cubicBezTo>
                  <a:cubicBezTo>
                    <a:pt x="18" y="79"/>
                    <a:pt x="18" y="79"/>
                    <a:pt x="18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50" y="79"/>
                    <a:pt x="52" y="79"/>
                    <a:pt x="63" y="76"/>
                  </a:cubicBezTo>
                  <a:lnTo>
                    <a:pt x="59" y="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45" name="Freeform 14"/>
            <p:cNvSpPr>
              <a:spLocks/>
            </p:cNvSpPr>
            <p:nvPr/>
          </p:nvSpPr>
          <p:spPr bwMode="auto">
            <a:xfrm>
              <a:off x="917250" y="6036289"/>
              <a:ext cx="190179" cy="184771"/>
            </a:xfrm>
            <a:custGeom>
              <a:avLst/>
              <a:gdLst>
                <a:gd name="T0" fmla="*/ 87 w 89"/>
                <a:gd name="T1" fmla="*/ 8 h 86"/>
                <a:gd name="T2" fmla="*/ 87 w 89"/>
                <a:gd name="T3" fmla="*/ 51 h 86"/>
                <a:gd name="T4" fmla="*/ 46 w 89"/>
                <a:gd name="T5" fmla="*/ 86 h 86"/>
                <a:gd name="T6" fmla="*/ 2 w 89"/>
                <a:gd name="T7" fmla="*/ 51 h 86"/>
                <a:gd name="T8" fmla="*/ 2 w 89"/>
                <a:gd name="T9" fmla="*/ 13 h 86"/>
                <a:gd name="T10" fmla="*/ 0 w 89"/>
                <a:gd name="T11" fmla="*/ 0 h 86"/>
                <a:gd name="T12" fmla="*/ 20 w 89"/>
                <a:gd name="T13" fmla="*/ 0 h 86"/>
                <a:gd name="T14" fmla="*/ 18 w 89"/>
                <a:gd name="T15" fmla="*/ 13 h 86"/>
                <a:gd name="T16" fmla="*/ 18 w 89"/>
                <a:gd name="T17" fmla="*/ 51 h 86"/>
                <a:gd name="T18" fmla="*/ 49 w 89"/>
                <a:gd name="T19" fmla="*/ 79 h 86"/>
                <a:gd name="T20" fmla="*/ 81 w 89"/>
                <a:gd name="T21" fmla="*/ 51 h 86"/>
                <a:gd name="T22" fmla="*/ 81 w 89"/>
                <a:gd name="T23" fmla="*/ 8 h 86"/>
                <a:gd name="T24" fmla="*/ 80 w 89"/>
                <a:gd name="T25" fmla="*/ 0 h 86"/>
                <a:gd name="T26" fmla="*/ 89 w 89"/>
                <a:gd name="T27" fmla="*/ 0 h 86"/>
                <a:gd name="T28" fmla="*/ 87 w 89"/>
                <a:gd name="T29" fmla="*/ 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9" h="86">
                  <a:moveTo>
                    <a:pt x="87" y="8"/>
                  </a:moveTo>
                  <a:cubicBezTo>
                    <a:pt x="87" y="51"/>
                    <a:pt x="87" y="51"/>
                    <a:pt x="87" y="51"/>
                  </a:cubicBezTo>
                  <a:cubicBezTo>
                    <a:pt x="87" y="75"/>
                    <a:pt x="70" y="86"/>
                    <a:pt x="46" y="86"/>
                  </a:cubicBezTo>
                  <a:cubicBezTo>
                    <a:pt x="23" y="86"/>
                    <a:pt x="2" y="78"/>
                    <a:pt x="2" y="51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9"/>
                    <a:pt x="3" y="5"/>
                    <a:pt x="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5"/>
                    <a:pt x="18" y="8"/>
                    <a:pt x="18" y="13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73"/>
                    <a:pt x="32" y="79"/>
                    <a:pt x="49" y="79"/>
                  </a:cubicBezTo>
                  <a:cubicBezTo>
                    <a:pt x="69" y="79"/>
                    <a:pt x="81" y="70"/>
                    <a:pt x="81" y="51"/>
                  </a:cubicBezTo>
                  <a:cubicBezTo>
                    <a:pt x="81" y="8"/>
                    <a:pt x="81" y="8"/>
                    <a:pt x="81" y="8"/>
                  </a:cubicBezTo>
                  <a:cubicBezTo>
                    <a:pt x="81" y="4"/>
                    <a:pt x="80" y="1"/>
                    <a:pt x="80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8" y="1"/>
                    <a:pt x="87" y="4"/>
                    <a:pt x="87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46" name="Freeform 15"/>
            <p:cNvSpPr>
              <a:spLocks/>
            </p:cNvSpPr>
            <p:nvPr/>
          </p:nvSpPr>
          <p:spPr bwMode="auto">
            <a:xfrm>
              <a:off x="2373789" y="6036289"/>
              <a:ext cx="189278" cy="184771"/>
            </a:xfrm>
            <a:custGeom>
              <a:avLst/>
              <a:gdLst>
                <a:gd name="T0" fmla="*/ 88 w 89"/>
                <a:gd name="T1" fmla="*/ 8 h 86"/>
                <a:gd name="T2" fmla="*/ 88 w 89"/>
                <a:gd name="T3" fmla="*/ 51 h 86"/>
                <a:gd name="T4" fmla="*/ 47 w 89"/>
                <a:gd name="T5" fmla="*/ 86 h 86"/>
                <a:gd name="T6" fmla="*/ 3 w 89"/>
                <a:gd name="T7" fmla="*/ 51 h 86"/>
                <a:gd name="T8" fmla="*/ 3 w 89"/>
                <a:gd name="T9" fmla="*/ 13 h 86"/>
                <a:gd name="T10" fmla="*/ 0 w 89"/>
                <a:gd name="T11" fmla="*/ 0 h 86"/>
                <a:gd name="T12" fmla="*/ 21 w 89"/>
                <a:gd name="T13" fmla="*/ 0 h 86"/>
                <a:gd name="T14" fmla="*/ 19 w 89"/>
                <a:gd name="T15" fmla="*/ 13 h 86"/>
                <a:gd name="T16" fmla="*/ 19 w 89"/>
                <a:gd name="T17" fmla="*/ 51 h 86"/>
                <a:gd name="T18" fmla="*/ 50 w 89"/>
                <a:gd name="T19" fmla="*/ 79 h 86"/>
                <a:gd name="T20" fmla="*/ 82 w 89"/>
                <a:gd name="T21" fmla="*/ 51 h 86"/>
                <a:gd name="T22" fmla="*/ 82 w 89"/>
                <a:gd name="T23" fmla="*/ 8 h 86"/>
                <a:gd name="T24" fmla="*/ 81 w 89"/>
                <a:gd name="T25" fmla="*/ 0 h 86"/>
                <a:gd name="T26" fmla="*/ 89 w 89"/>
                <a:gd name="T27" fmla="*/ 0 h 86"/>
                <a:gd name="T28" fmla="*/ 88 w 89"/>
                <a:gd name="T29" fmla="*/ 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9" h="86">
                  <a:moveTo>
                    <a:pt x="88" y="8"/>
                  </a:moveTo>
                  <a:cubicBezTo>
                    <a:pt x="88" y="51"/>
                    <a:pt x="88" y="51"/>
                    <a:pt x="88" y="51"/>
                  </a:cubicBezTo>
                  <a:cubicBezTo>
                    <a:pt x="88" y="75"/>
                    <a:pt x="71" y="86"/>
                    <a:pt x="47" y="86"/>
                  </a:cubicBezTo>
                  <a:cubicBezTo>
                    <a:pt x="24" y="86"/>
                    <a:pt x="3" y="78"/>
                    <a:pt x="3" y="51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9"/>
                    <a:pt x="3" y="5"/>
                    <a:pt x="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9" y="5"/>
                    <a:pt x="19" y="8"/>
                    <a:pt x="19" y="13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19" y="73"/>
                    <a:pt x="33" y="79"/>
                    <a:pt x="50" y="79"/>
                  </a:cubicBezTo>
                  <a:cubicBezTo>
                    <a:pt x="69" y="79"/>
                    <a:pt x="82" y="70"/>
                    <a:pt x="82" y="51"/>
                  </a:cubicBezTo>
                  <a:cubicBezTo>
                    <a:pt x="82" y="8"/>
                    <a:pt x="82" y="8"/>
                    <a:pt x="82" y="8"/>
                  </a:cubicBezTo>
                  <a:cubicBezTo>
                    <a:pt x="82" y="4"/>
                    <a:pt x="81" y="1"/>
                    <a:pt x="8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1"/>
                    <a:pt x="88" y="4"/>
                    <a:pt x="88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1175029" y="6029980"/>
              <a:ext cx="179363" cy="186574"/>
            </a:xfrm>
            <a:custGeom>
              <a:avLst/>
              <a:gdLst>
                <a:gd name="T0" fmla="*/ 18 w 84"/>
                <a:gd name="T1" fmla="*/ 7 h 87"/>
                <a:gd name="T2" fmla="*/ 18 w 84"/>
                <a:gd name="T3" fmla="*/ 73 h 87"/>
                <a:gd name="T4" fmla="*/ 21 w 84"/>
                <a:gd name="T5" fmla="*/ 87 h 87"/>
                <a:gd name="T6" fmla="*/ 0 w 84"/>
                <a:gd name="T7" fmla="*/ 87 h 87"/>
                <a:gd name="T8" fmla="*/ 3 w 84"/>
                <a:gd name="T9" fmla="*/ 73 h 87"/>
                <a:gd name="T10" fmla="*/ 3 w 84"/>
                <a:gd name="T11" fmla="*/ 16 h 87"/>
                <a:gd name="T12" fmla="*/ 0 w 84"/>
                <a:gd name="T13" fmla="*/ 3 h 87"/>
                <a:gd name="T14" fmla="*/ 17 w 84"/>
                <a:gd name="T15" fmla="*/ 3 h 87"/>
                <a:gd name="T16" fmla="*/ 21 w 84"/>
                <a:gd name="T17" fmla="*/ 3 h 87"/>
                <a:gd name="T18" fmla="*/ 67 w 84"/>
                <a:gd name="T19" fmla="*/ 27 h 87"/>
                <a:gd name="T20" fmla="*/ 40 w 84"/>
                <a:gd name="T21" fmla="*/ 51 h 87"/>
                <a:gd name="T22" fmla="*/ 84 w 84"/>
                <a:gd name="T23" fmla="*/ 87 h 87"/>
                <a:gd name="T24" fmla="*/ 60 w 84"/>
                <a:gd name="T25" fmla="*/ 87 h 87"/>
                <a:gd name="T26" fmla="*/ 24 w 84"/>
                <a:gd name="T27" fmla="*/ 49 h 87"/>
                <a:gd name="T28" fmla="*/ 24 w 84"/>
                <a:gd name="T29" fmla="*/ 47 h 87"/>
                <a:gd name="T30" fmla="*/ 30 w 84"/>
                <a:gd name="T31" fmla="*/ 47 h 87"/>
                <a:gd name="T32" fmla="*/ 51 w 84"/>
                <a:gd name="T33" fmla="*/ 27 h 87"/>
                <a:gd name="T34" fmla="*/ 24 w 84"/>
                <a:gd name="T35" fmla="*/ 7 h 87"/>
                <a:gd name="T36" fmla="*/ 18 w 84"/>
                <a:gd name="T37" fmla="*/ 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4" h="87">
                  <a:moveTo>
                    <a:pt x="18" y="7"/>
                  </a:moveTo>
                  <a:cubicBezTo>
                    <a:pt x="18" y="73"/>
                    <a:pt x="18" y="73"/>
                    <a:pt x="18" y="73"/>
                  </a:cubicBezTo>
                  <a:cubicBezTo>
                    <a:pt x="18" y="78"/>
                    <a:pt x="18" y="81"/>
                    <a:pt x="21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3" y="81"/>
                    <a:pt x="3" y="78"/>
                    <a:pt x="3" y="73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2"/>
                    <a:pt x="3" y="8"/>
                    <a:pt x="0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32" y="3"/>
                    <a:pt x="67" y="0"/>
                    <a:pt x="67" y="27"/>
                  </a:cubicBezTo>
                  <a:cubicBezTo>
                    <a:pt x="67" y="38"/>
                    <a:pt x="57" y="51"/>
                    <a:pt x="40" y="51"/>
                  </a:cubicBezTo>
                  <a:cubicBezTo>
                    <a:pt x="53" y="64"/>
                    <a:pt x="61" y="70"/>
                    <a:pt x="84" y="87"/>
                  </a:cubicBezTo>
                  <a:cubicBezTo>
                    <a:pt x="60" y="87"/>
                    <a:pt x="60" y="87"/>
                    <a:pt x="60" y="87"/>
                  </a:cubicBezTo>
                  <a:cubicBezTo>
                    <a:pt x="44" y="71"/>
                    <a:pt x="37" y="64"/>
                    <a:pt x="24" y="49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30" y="47"/>
                    <a:pt x="30" y="47"/>
                    <a:pt x="30" y="47"/>
                  </a:cubicBezTo>
                  <a:cubicBezTo>
                    <a:pt x="44" y="47"/>
                    <a:pt x="51" y="37"/>
                    <a:pt x="51" y="27"/>
                  </a:cubicBezTo>
                  <a:cubicBezTo>
                    <a:pt x="51" y="12"/>
                    <a:pt x="41" y="7"/>
                    <a:pt x="24" y="7"/>
                  </a:cubicBezTo>
                  <a:lnTo>
                    <a:pt x="18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1616677" y="6031783"/>
              <a:ext cx="240653" cy="186574"/>
            </a:xfrm>
            <a:custGeom>
              <a:avLst/>
              <a:gdLst>
                <a:gd name="T0" fmla="*/ 111 w 113"/>
                <a:gd name="T1" fmla="*/ 56 h 87"/>
                <a:gd name="T2" fmla="*/ 111 w 113"/>
                <a:gd name="T3" fmla="*/ 81 h 87"/>
                <a:gd name="T4" fmla="*/ 74 w 113"/>
                <a:gd name="T5" fmla="*/ 87 h 87"/>
                <a:gd name="T6" fmla="*/ 75 w 113"/>
                <a:gd name="T7" fmla="*/ 0 h 87"/>
                <a:gd name="T8" fmla="*/ 109 w 113"/>
                <a:gd name="T9" fmla="*/ 8 h 87"/>
                <a:gd name="T10" fmla="*/ 109 w 113"/>
                <a:gd name="T11" fmla="*/ 20 h 87"/>
                <a:gd name="T12" fmla="*/ 75 w 113"/>
                <a:gd name="T13" fmla="*/ 6 h 87"/>
                <a:gd name="T14" fmla="*/ 77 w 113"/>
                <a:gd name="T15" fmla="*/ 81 h 87"/>
                <a:gd name="T16" fmla="*/ 95 w 113"/>
                <a:gd name="T17" fmla="*/ 78 h 87"/>
                <a:gd name="T18" fmla="*/ 95 w 113"/>
                <a:gd name="T19" fmla="*/ 56 h 87"/>
                <a:gd name="T20" fmla="*/ 93 w 113"/>
                <a:gd name="T21" fmla="*/ 46 h 87"/>
                <a:gd name="T22" fmla="*/ 113 w 113"/>
                <a:gd name="T23" fmla="*/ 46 h 87"/>
                <a:gd name="T24" fmla="*/ 111 w 113"/>
                <a:gd name="T25" fmla="*/ 56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3" h="87">
                  <a:moveTo>
                    <a:pt x="111" y="56"/>
                  </a:moveTo>
                  <a:cubicBezTo>
                    <a:pt x="111" y="81"/>
                    <a:pt x="111" y="81"/>
                    <a:pt x="111" y="81"/>
                  </a:cubicBezTo>
                  <a:cubicBezTo>
                    <a:pt x="101" y="85"/>
                    <a:pt x="87" y="87"/>
                    <a:pt x="74" y="87"/>
                  </a:cubicBezTo>
                  <a:cubicBezTo>
                    <a:pt x="0" y="87"/>
                    <a:pt x="4" y="1"/>
                    <a:pt x="75" y="0"/>
                  </a:cubicBezTo>
                  <a:cubicBezTo>
                    <a:pt x="86" y="0"/>
                    <a:pt x="98" y="3"/>
                    <a:pt x="109" y="8"/>
                  </a:cubicBezTo>
                  <a:cubicBezTo>
                    <a:pt x="109" y="20"/>
                    <a:pt x="109" y="20"/>
                    <a:pt x="109" y="20"/>
                  </a:cubicBezTo>
                  <a:cubicBezTo>
                    <a:pt x="105" y="16"/>
                    <a:pt x="92" y="6"/>
                    <a:pt x="75" y="6"/>
                  </a:cubicBezTo>
                  <a:cubicBezTo>
                    <a:pt x="22" y="6"/>
                    <a:pt x="26" y="81"/>
                    <a:pt x="77" y="81"/>
                  </a:cubicBezTo>
                  <a:cubicBezTo>
                    <a:pt x="84" y="81"/>
                    <a:pt x="89" y="81"/>
                    <a:pt x="95" y="78"/>
                  </a:cubicBezTo>
                  <a:cubicBezTo>
                    <a:pt x="95" y="56"/>
                    <a:pt x="95" y="56"/>
                    <a:pt x="95" y="56"/>
                  </a:cubicBezTo>
                  <a:cubicBezTo>
                    <a:pt x="95" y="52"/>
                    <a:pt x="93" y="48"/>
                    <a:pt x="93" y="46"/>
                  </a:cubicBezTo>
                  <a:cubicBezTo>
                    <a:pt x="113" y="46"/>
                    <a:pt x="113" y="46"/>
                    <a:pt x="113" y="46"/>
                  </a:cubicBezTo>
                  <a:cubicBezTo>
                    <a:pt x="113" y="48"/>
                    <a:pt x="111" y="52"/>
                    <a:pt x="111" y="5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49" name="Freeform 18"/>
            <p:cNvSpPr>
              <a:spLocks/>
            </p:cNvSpPr>
            <p:nvPr/>
          </p:nvSpPr>
          <p:spPr bwMode="auto">
            <a:xfrm>
              <a:off x="2633370" y="6036289"/>
              <a:ext cx="143310" cy="180265"/>
            </a:xfrm>
            <a:custGeom>
              <a:avLst/>
              <a:gdLst>
                <a:gd name="T0" fmla="*/ 26 w 67"/>
                <a:gd name="T1" fmla="*/ 46 h 84"/>
                <a:gd name="T2" fmla="*/ 26 w 67"/>
                <a:gd name="T3" fmla="*/ 43 h 84"/>
                <a:gd name="T4" fmla="*/ 51 w 67"/>
                <a:gd name="T5" fmla="*/ 24 h 84"/>
                <a:gd name="T6" fmla="*/ 24 w 67"/>
                <a:gd name="T7" fmla="*/ 4 h 84"/>
                <a:gd name="T8" fmla="*/ 18 w 67"/>
                <a:gd name="T9" fmla="*/ 4 h 84"/>
                <a:gd name="T10" fmla="*/ 18 w 67"/>
                <a:gd name="T11" fmla="*/ 70 h 84"/>
                <a:gd name="T12" fmla="*/ 21 w 67"/>
                <a:gd name="T13" fmla="*/ 84 h 84"/>
                <a:gd name="T14" fmla="*/ 0 w 67"/>
                <a:gd name="T15" fmla="*/ 84 h 84"/>
                <a:gd name="T16" fmla="*/ 3 w 67"/>
                <a:gd name="T17" fmla="*/ 70 h 84"/>
                <a:gd name="T18" fmla="*/ 3 w 67"/>
                <a:gd name="T19" fmla="*/ 13 h 84"/>
                <a:gd name="T20" fmla="*/ 0 w 67"/>
                <a:gd name="T21" fmla="*/ 0 h 84"/>
                <a:gd name="T22" fmla="*/ 21 w 67"/>
                <a:gd name="T23" fmla="*/ 0 h 84"/>
                <a:gd name="T24" fmla="*/ 67 w 67"/>
                <a:gd name="T25" fmla="*/ 24 h 84"/>
                <a:gd name="T26" fmla="*/ 26 w 67"/>
                <a:gd name="T27" fmla="*/ 4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" h="84">
                  <a:moveTo>
                    <a:pt x="26" y="46"/>
                  </a:moveTo>
                  <a:cubicBezTo>
                    <a:pt x="26" y="43"/>
                    <a:pt x="26" y="43"/>
                    <a:pt x="26" y="43"/>
                  </a:cubicBezTo>
                  <a:cubicBezTo>
                    <a:pt x="41" y="46"/>
                    <a:pt x="51" y="36"/>
                    <a:pt x="51" y="24"/>
                  </a:cubicBezTo>
                  <a:cubicBezTo>
                    <a:pt x="51" y="10"/>
                    <a:pt x="43" y="4"/>
                    <a:pt x="24" y="4"/>
                  </a:cubicBezTo>
                  <a:cubicBezTo>
                    <a:pt x="22" y="4"/>
                    <a:pt x="20" y="4"/>
                    <a:pt x="18" y="4"/>
                  </a:cubicBezTo>
                  <a:cubicBezTo>
                    <a:pt x="18" y="70"/>
                    <a:pt x="18" y="70"/>
                    <a:pt x="18" y="70"/>
                  </a:cubicBezTo>
                  <a:cubicBezTo>
                    <a:pt x="18" y="75"/>
                    <a:pt x="18" y="78"/>
                    <a:pt x="21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3" y="78"/>
                    <a:pt x="3" y="75"/>
                    <a:pt x="3" y="70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9"/>
                    <a:pt x="3" y="5"/>
                    <a:pt x="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42" y="0"/>
                    <a:pt x="67" y="0"/>
                    <a:pt x="67" y="24"/>
                  </a:cubicBezTo>
                  <a:cubicBezTo>
                    <a:pt x="67" y="42"/>
                    <a:pt x="46" y="51"/>
                    <a:pt x="26" y="4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19"/>
            <p:cNvSpPr>
              <a:spLocks noEditPoints="1"/>
            </p:cNvSpPr>
            <p:nvPr/>
          </p:nvSpPr>
          <p:spPr bwMode="auto">
            <a:xfrm>
              <a:off x="1377826" y="6031783"/>
              <a:ext cx="234344" cy="186574"/>
            </a:xfrm>
            <a:custGeom>
              <a:avLst/>
              <a:gdLst>
                <a:gd name="T0" fmla="*/ 56 w 110"/>
                <a:gd name="T1" fmla="*/ 0 h 87"/>
                <a:gd name="T2" fmla="*/ 0 w 110"/>
                <a:gd name="T3" fmla="*/ 43 h 87"/>
                <a:gd name="T4" fmla="*/ 53 w 110"/>
                <a:gd name="T5" fmla="*/ 87 h 87"/>
                <a:gd name="T6" fmla="*/ 109 w 110"/>
                <a:gd name="T7" fmla="*/ 43 h 87"/>
                <a:gd name="T8" fmla="*/ 56 w 110"/>
                <a:gd name="T9" fmla="*/ 0 h 87"/>
                <a:gd name="T10" fmla="*/ 57 w 110"/>
                <a:gd name="T11" fmla="*/ 81 h 87"/>
                <a:gd name="T12" fmla="*/ 53 w 110"/>
                <a:gd name="T13" fmla="*/ 6 h 87"/>
                <a:gd name="T14" fmla="*/ 57 w 110"/>
                <a:gd name="T15" fmla="*/ 8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87">
                  <a:moveTo>
                    <a:pt x="56" y="0"/>
                  </a:moveTo>
                  <a:cubicBezTo>
                    <a:pt x="25" y="0"/>
                    <a:pt x="0" y="16"/>
                    <a:pt x="0" y="43"/>
                  </a:cubicBezTo>
                  <a:cubicBezTo>
                    <a:pt x="0" y="68"/>
                    <a:pt x="22" y="87"/>
                    <a:pt x="53" y="87"/>
                  </a:cubicBezTo>
                  <a:cubicBezTo>
                    <a:pt x="84" y="87"/>
                    <a:pt x="109" y="69"/>
                    <a:pt x="109" y="43"/>
                  </a:cubicBezTo>
                  <a:cubicBezTo>
                    <a:pt x="109" y="16"/>
                    <a:pt x="87" y="0"/>
                    <a:pt x="56" y="0"/>
                  </a:cubicBezTo>
                  <a:moveTo>
                    <a:pt x="57" y="81"/>
                  </a:moveTo>
                  <a:cubicBezTo>
                    <a:pt x="9" y="81"/>
                    <a:pt x="0" y="6"/>
                    <a:pt x="53" y="6"/>
                  </a:cubicBezTo>
                  <a:cubicBezTo>
                    <a:pt x="101" y="6"/>
                    <a:pt x="110" y="81"/>
                    <a:pt x="57" y="8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53" name="Freeform 20"/>
            <p:cNvSpPr>
              <a:spLocks noEditPoints="1"/>
            </p:cNvSpPr>
            <p:nvPr/>
          </p:nvSpPr>
          <p:spPr bwMode="auto">
            <a:xfrm>
              <a:off x="2081760" y="6031783"/>
              <a:ext cx="234344" cy="186574"/>
            </a:xfrm>
            <a:custGeom>
              <a:avLst/>
              <a:gdLst>
                <a:gd name="T0" fmla="*/ 56 w 110"/>
                <a:gd name="T1" fmla="*/ 0 h 87"/>
                <a:gd name="T2" fmla="*/ 0 w 110"/>
                <a:gd name="T3" fmla="*/ 43 h 87"/>
                <a:gd name="T4" fmla="*/ 53 w 110"/>
                <a:gd name="T5" fmla="*/ 87 h 87"/>
                <a:gd name="T6" fmla="*/ 109 w 110"/>
                <a:gd name="T7" fmla="*/ 43 h 87"/>
                <a:gd name="T8" fmla="*/ 56 w 110"/>
                <a:gd name="T9" fmla="*/ 0 h 87"/>
                <a:gd name="T10" fmla="*/ 56 w 110"/>
                <a:gd name="T11" fmla="*/ 82 h 87"/>
                <a:gd name="T12" fmla="*/ 53 w 110"/>
                <a:gd name="T13" fmla="*/ 5 h 87"/>
                <a:gd name="T14" fmla="*/ 56 w 110"/>
                <a:gd name="T15" fmla="*/ 8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87">
                  <a:moveTo>
                    <a:pt x="56" y="0"/>
                  </a:moveTo>
                  <a:cubicBezTo>
                    <a:pt x="25" y="0"/>
                    <a:pt x="0" y="16"/>
                    <a:pt x="0" y="43"/>
                  </a:cubicBezTo>
                  <a:cubicBezTo>
                    <a:pt x="0" y="68"/>
                    <a:pt x="22" y="87"/>
                    <a:pt x="53" y="87"/>
                  </a:cubicBezTo>
                  <a:cubicBezTo>
                    <a:pt x="84" y="87"/>
                    <a:pt x="109" y="69"/>
                    <a:pt x="109" y="43"/>
                  </a:cubicBezTo>
                  <a:cubicBezTo>
                    <a:pt x="109" y="16"/>
                    <a:pt x="87" y="0"/>
                    <a:pt x="56" y="0"/>
                  </a:cubicBezTo>
                  <a:moveTo>
                    <a:pt x="56" y="82"/>
                  </a:moveTo>
                  <a:cubicBezTo>
                    <a:pt x="9" y="82"/>
                    <a:pt x="0" y="5"/>
                    <a:pt x="53" y="5"/>
                  </a:cubicBezTo>
                  <a:cubicBezTo>
                    <a:pt x="101" y="5"/>
                    <a:pt x="110" y="82"/>
                    <a:pt x="56" y="8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56" name="Freeform 21"/>
            <p:cNvSpPr>
              <a:spLocks/>
            </p:cNvSpPr>
            <p:nvPr/>
          </p:nvSpPr>
          <p:spPr bwMode="auto">
            <a:xfrm>
              <a:off x="1906903" y="6029980"/>
              <a:ext cx="148718" cy="186574"/>
            </a:xfrm>
            <a:custGeom>
              <a:avLst/>
              <a:gdLst>
                <a:gd name="T0" fmla="*/ 0 w 70"/>
                <a:gd name="T1" fmla="*/ 3 h 87"/>
                <a:gd name="T2" fmla="*/ 7 w 70"/>
                <a:gd name="T3" fmla="*/ 3 h 87"/>
                <a:gd name="T4" fmla="*/ 54 w 70"/>
                <a:gd name="T5" fmla="*/ 27 h 87"/>
                <a:gd name="T6" fmla="*/ 26 w 70"/>
                <a:gd name="T7" fmla="*/ 51 h 87"/>
                <a:gd name="T8" fmla="*/ 70 w 70"/>
                <a:gd name="T9" fmla="*/ 87 h 87"/>
                <a:gd name="T10" fmla="*/ 47 w 70"/>
                <a:gd name="T11" fmla="*/ 87 h 87"/>
                <a:gd name="T12" fmla="*/ 10 w 70"/>
                <a:gd name="T13" fmla="*/ 49 h 87"/>
                <a:gd name="T14" fmla="*/ 10 w 70"/>
                <a:gd name="T15" fmla="*/ 47 h 87"/>
                <a:gd name="T16" fmla="*/ 17 w 70"/>
                <a:gd name="T17" fmla="*/ 47 h 87"/>
                <a:gd name="T18" fmla="*/ 38 w 70"/>
                <a:gd name="T19" fmla="*/ 27 h 87"/>
                <a:gd name="T20" fmla="*/ 11 w 70"/>
                <a:gd name="T21" fmla="*/ 7 h 87"/>
                <a:gd name="T22" fmla="*/ 0 w 70"/>
                <a:gd name="T23" fmla="*/ 7 h 87"/>
                <a:gd name="T24" fmla="*/ 0 w 70"/>
                <a:gd name="T25" fmla="*/ 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" h="87">
                  <a:moveTo>
                    <a:pt x="0" y="3"/>
                  </a:moveTo>
                  <a:cubicBezTo>
                    <a:pt x="7" y="3"/>
                    <a:pt x="7" y="3"/>
                    <a:pt x="7" y="3"/>
                  </a:cubicBezTo>
                  <a:cubicBezTo>
                    <a:pt x="19" y="3"/>
                    <a:pt x="54" y="0"/>
                    <a:pt x="54" y="27"/>
                  </a:cubicBezTo>
                  <a:cubicBezTo>
                    <a:pt x="54" y="38"/>
                    <a:pt x="44" y="51"/>
                    <a:pt x="26" y="51"/>
                  </a:cubicBezTo>
                  <a:cubicBezTo>
                    <a:pt x="40" y="64"/>
                    <a:pt x="48" y="70"/>
                    <a:pt x="70" y="87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31" y="71"/>
                    <a:pt x="24" y="64"/>
                    <a:pt x="10" y="49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7" y="47"/>
                    <a:pt x="17" y="47"/>
                    <a:pt x="17" y="47"/>
                  </a:cubicBezTo>
                  <a:cubicBezTo>
                    <a:pt x="30" y="47"/>
                    <a:pt x="38" y="37"/>
                    <a:pt x="38" y="27"/>
                  </a:cubicBezTo>
                  <a:cubicBezTo>
                    <a:pt x="38" y="12"/>
                    <a:pt x="28" y="7"/>
                    <a:pt x="11" y="7"/>
                  </a:cubicBezTo>
                  <a:cubicBezTo>
                    <a:pt x="0" y="7"/>
                    <a:pt x="0" y="7"/>
                    <a:pt x="0" y="7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57" name="Freeform 22"/>
            <p:cNvSpPr>
              <a:spLocks/>
            </p:cNvSpPr>
            <p:nvPr/>
          </p:nvSpPr>
          <p:spPr bwMode="auto">
            <a:xfrm>
              <a:off x="2611738" y="6264324"/>
              <a:ext cx="124383" cy="94639"/>
            </a:xfrm>
            <a:custGeom>
              <a:avLst/>
              <a:gdLst>
                <a:gd name="T0" fmla="*/ 56 w 58"/>
                <a:gd name="T1" fmla="*/ 28 h 44"/>
                <a:gd name="T2" fmla="*/ 56 w 58"/>
                <a:gd name="T3" fmla="*/ 41 h 44"/>
                <a:gd name="T4" fmla="*/ 37 w 58"/>
                <a:gd name="T5" fmla="*/ 44 h 44"/>
                <a:gd name="T6" fmla="*/ 38 w 58"/>
                <a:gd name="T7" fmla="*/ 0 h 44"/>
                <a:gd name="T8" fmla="*/ 55 w 58"/>
                <a:gd name="T9" fmla="*/ 4 h 44"/>
                <a:gd name="T10" fmla="*/ 55 w 58"/>
                <a:gd name="T11" fmla="*/ 10 h 44"/>
                <a:gd name="T12" fmla="*/ 38 w 58"/>
                <a:gd name="T13" fmla="*/ 3 h 44"/>
                <a:gd name="T14" fmla="*/ 39 w 58"/>
                <a:gd name="T15" fmla="*/ 41 h 44"/>
                <a:gd name="T16" fmla="*/ 48 w 58"/>
                <a:gd name="T17" fmla="*/ 40 h 44"/>
                <a:gd name="T18" fmla="*/ 48 w 58"/>
                <a:gd name="T19" fmla="*/ 28 h 44"/>
                <a:gd name="T20" fmla="*/ 47 w 58"/>
                <a:gd name="T21" fmla="*/ 23 h 44"/>
                <a:gd name="T22" fmla="*/ 58 w 58"/>
                <a:gd name="T23" fmla="*/ 23 h 44"/>
                <a:gd name="T24" fmla="*/ 56 w 58"/>
                <a:gd name="T25" fmla="*/ 2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44">
                  <a:moveTo>
                    <a:pt x="56" y="28"/>
                  </a:moveTo>
                  <a:cubicBezTo>
                    <a:pt x="56" y="41"/>
                    <a:pt x="56" y="41"/>
                    <a:pt x="56" y="41"/>
                  </a:cubicBezTo>
                  <a:cubicBezTo>
                    <a:pt x="51" y="43"/>
                    <a:pt x="44" y="44"/>
                    <a:pt x="37" y="44"/>
                  </a:cubicBezTo>
                  <a:cubicBezTo>
                    <a:pt x="0" y="44"/>
                    <a:pt x="2" y="0"/>
                    <a:pt x="38" y="0"/>
                  </a:cubicBezTo>
                  <a:cubicBezTo>
                    <a:pt x="44" y="0"/>
                    <a:pt x="50" y="1"/>
                    <a:pt x="55" y="4"/>
                  </a:cubicBezTo>
                  <a:cubicBezTo>
                    <a:pt x="55" y="10"/>
                    <a:pt x="55" y="10"/>
                    <a:pt x="55" y="10"/>
                  </a:cubicBezTo>
                  <a:cubicBezTo>
                    <a:pt x="53" y="8"/>
                    <a:pt x="47" y="3"/>
                    <a:pt x="38" y="3"/>
                  </a:cubicBezTo>
                  <a:cubicBezTo>
                    <a:pt x="11" y="3"/>
                    <a:pt x="13" y="41"/>
                    <a:pt x="39" y="41"/>
                  </a:cubicBezTo>
                  <a:cubicBezTo>
                    <a:pt x="43" y="41"/>
                    <a:pt x="45" y="41"/>
                    <a:pt x="48" y="40"/>
                  </a:cubicBezTo>
                  <a:cubicBezTo>
                    <a:pt x="48" y="28"/>
                    <a:pt x="48" y="28"/>
                    <a:pt x="48" y="28"/>
                  </a:cubicBezTo>
                  <a:cubicBezTo>
                    <a:pt x="48" y="26"/>
                    <a:pt x="48" y="24"/>
                    <a:pt x="47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7" y="24"/>
                    <a:pt x="56" y="26"/>
                    <a:pt x="56" y="2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58" name="Freeform 23"/>
            <p:cNvSpPr>
              <a:spLocks noEditPoints="1"/>
            </p:cNvSpPr>
            <p:nvPr/>
          </p:nvSpPr>
          <p:spPr bwMode="auto">
            <a:xfrm>
              <a:off x="1757284" y="6264324"/>
              <a:ext cx="119876" cy="94639"/>
            </a:xfrm>
            <a:custGeom>
              <a:avLst/>
              <a:gdLst>
                <a:gd name="T0" fmla="*/ 29 w 56"/>
                <a:gd name="T1" fmla="*/ 0 h 44"/>
                <a:gd name="T2" fmla="*/ 0 w 56"/>
                <a:gd name="T3" fmla="*/ 22 h 44"/>
                <a:gd name="T4" fmla="*/ 27 w 56"/>
                <a:gd name="T5" fmla="*/ 44 h 44"/>
                <a:gd name="T6" fmla="*/ 56 w 56"/>
                <a:gd name="T7" fmla="*/ 22 h 44"/>
                <a:gd name="T8" fmla="*/ 29 w 56"/>
                <a:gd name="T9" fmla="*/ 0 h 44"/>
                <a:gd name="T10" fmla="*/ 29 w 56"/>
                <a:gd name="T11" fmla="*/ 42 h 44"/>
                <a:gd name="T12" fmla="*/ 27 w 56"/>
                <a:gd name="T13" fmla="*/ 2 h 44"/>
                <a:gd name="T14" fmla="*/ 29 w 56"/>
                <a:gd name="T15" fmla="*/ 4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44">
                  <a:moveTo>
                    <a:pt x="29" y="0"/>
                  </a:moveTo>
                  <a:cubicBezTo>
                    <a:pt x="13" y="0"/>
                    <a:pt x="0" y="8"/>
                    <a:pt x="0" y="22"/>
                  </a:cubicBezTo>
                  <a:cubicBezTo>
                    <a:pt x="0" y="35"/>
                    <a:pt x="12" y="44"/>
                    <a:pt x="27" y="44"/>
                  </a:cubicBezTo>
                  <a:cubicBezTo>
                    <a:pt x="43" y="44"/>
                    <a:pt x="56" y="35"/>
                    <a:pt x="56" y="22"/>
                  </a:cubicBezTo>
                  <a:cubicBezTo>
                    <a:pt x="56" y="8"/>
                    <a:pt x="45" y="0"/>
                    <a:pt x="29" y="0"/>
                  </a:cubicBezTo>
                  <a:moveTo>
                    <a:pt x="29" y="42"/>
                  </a:moveTo>
                  <a:cubicBezTo>
                    <a:pt x="5" y="42"/>
                    <a:pt x="0" y="2"/>
                    <a:pt x="27" y="2"/>
                  </a:cubicBezTo>
                  <a:cubicBezTo>
                    <a:pt x="52" y="2"/>
                    <a:pt x="56" y="42"/>
                    <a:pt x="29" y="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  <p:sp>
          <p:nvSpPr>
            <p:cNvPr id="59" name="Freeform 24"/>
            <p:cNvSpPr>
              <a:spLocks/>
            </p:cNvSpPr>
            <p:nvPr/>
          </p:nvSpPr>
          <p:spPr bwMode="auto">
            <a:xfrm>
              <a:off x="2134938" y="6264324"/>
              <a:ext cx="95540" cy="94639"/>
            </a:xfrm>
            <a:custGeom>
              <a:avLst/>
              <a:gdLst>
                <a:gd name="T0" fmla="*/ 44 w 45"/>
                <a:gd name="T1" fmla="*/ 4 h 44"/>
                <a:gd name="T2" fmla="*/ 44 w 45"/>
                <a:gd name="T3" fmla="*/ 27 h 44"/>
                <a:gd name="T4" fmla="*/ 23 w 45"/>
                <a:gd name="T5" fmla="*/ 44 h 44"/>
                <a:gd name="T6" fmla="*/ 1 w 45"/>
                <a:gd name="T7" fmla="*/ 27 h 44"/>
                <a:gd name="T8" fmla="*/ 1 w 45"/>
                <a:gd name="T9" fmla="*/ 6 h 44"/>
                <a:gd name="T10" fmla="*/ 0 w 45"/>
                <a:gd name="T11" fmla="*/ 0 h 44"/>
                <a:gd name="T12" fmla="*/ 10 w 45"/>
                <a:gd name="T13" fmla="*/ 0 h 44"/>
                <a:gd name="T14" fmla="*/ 9 w 45"/>
                <a:gd name="T15" fmla="*/ 6 h 44"/>
                <a:gd name="T16" fmla="*/ 9 w 45"/>
                <a:gd name="T17" fmla="*/ 27 h 44"/>
                <a:gd name="T18" fmla="*/ 25 w 45"/>
                <a:gd name="T19" fmla="*/ 41 h 44"/>
                <a:gd name="T20" fmla="*/ 41 w 45"/>
                <a:gd name="T21" fmla="*/ 27 h 44"/>
                <a:gd name="T22" fmla="*/ 41 w 45"/>
                <a:gd name="T23" fmla="*/ 4 h 44"/>
                <a:gd name="T24" fmla="*/ 41 w 45"/>
                <a:gd name="T25" fmla="*/ 0 h 44"/>
                <a:gd name="T26" fmla="*/ 45 w 45"/>
                <a:gd name="T27" fmla="*/ 0 h 44"/>
                <a:gd name="T28" fmla="*/ 44 w 45"/>
                <a:gd name="T29" fmla="*/ 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5" h="44">
                  <a:moveTo>
                    <a:pt x="44" y="4"/>
                  </a:moveTo>
                  <a:cubicBezTo>
                    <a:pt x="44" y="27"/>
                    <a:pt x="44" y="27"/>
                    <a:pt x="44" y="27"/>
                  </a:cubicBezTo>
                  <a:cubicBezTo>
                    <a:pt x="44" y="39"/>
                    <a:pt x="35" y="44"/>
                    <a:pt x="23" y="44"/>
                  </a:cubicBezTo>
                  <a:cubicBezTo>
                    <a:pt x="12" y="44"/>
                    <a:pt x="1" y="40"/>
                    <a:pt x="1" y="27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4"/>
                    <a:pt x="1" y="3"/>
                    <a:pt x="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9" y="2"/>
                    <a:pt x="9" y="4"/>
                    <a:pt x="9" y="6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9" y="38"/>
                    <a:pt x="16" y="41"/>
                    <a:pt x="25" y="41"/>
                  </a:cubicBezTo>
                  <a:cubicBezTo>
                    <a:pt x="35" y="41"/>
                    <a:pt x="41" y="37"/>
                    <a:pt x="41" y="27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1" y="2"/>
                    <a:pt x="41" y="0"/>
                    <a:pt x="41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4" y="2"/>
                    <a:pt x="44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prstClr val="black"/>
                </a:solidFill>
              </a:endParaRPr>
            </a:p>
          </p:txBody>
        </p:sp>
      </p:grpSp>
      <p:sp>
        <p:nvSpPr>
          <p:cNvPr id="65" name="Text Placeholder 95"/>
          <p:cNvSpPr>
            <a:spLocks noGrp="1"/>
          </p:cNvSpPr>
          <p:nvPr>
            <p:ph type="body" sz="quarter" idx="17" hasCustomPrompt="1"/>
          </p:nvPr>
        </p:nvSpPr>
        <p:spPr>
          <a:xfrm>
            <a:off x="4653281" y="3375680"/>
            <a:ext cx="4154224" cy="2498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200" i="1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r>
              <a:rPr lang="fr-FR" dirty="0" smtClean="0"/>
              <a:t>Date 1ère réunion de qualification : XX/XX/XX</a:t>
            </a:r>
          </a:p>
          <a:p>
            <a:endParaRPr lang="fr-FR" dirty="0"/>
          </a:p>
        </p:txBody>
      </p:sp>
      <p:sp>
        <p:nvSpPr>
          <p:cNvPr id="66" name="Text Placeholder 95"/>
          <p:cNvSpPr>
            <a:spLocks noGrp="1"/>
          </p:cNvSpPr>
          <p:nvPr>
            <p:ph type="body" sz="quarter" idx="18" hasCustomPrompt="1"/>
          </p:nvPr>
        </p:nvSpPr>
        <p:spPr>
          <a:xfrm>
            <a:off x="4636929" y="2793225"/>
            <a:ext cx="1650895" cy="2498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000" i="1" baseline="0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r>
              <a:rPr lang="fr-FR" dirty="0" smtClean="0"/>
              <a:t>Version proposition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936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9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9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46766" y="575003"/>
            <a:ext cx="2021746" cy="52322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fr-FR" sz="2800" b="1" dirty="0" smtClean="0">
                <a:solidFill>
                  <a:schemeClr val="accent1"/>
                </a:solidFill>
                <a:latin typeface="+mj-lt"/>
              </a:rPr>
              <a:t>Sommaire</a:t>
            </a:r>
            <a:endParaRPr lang="fr-FR" sz="28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28" name="Date Placeholder 1"/>
          <p:cNvSpPr>
            <a:spLocks noGrp="1"/>
          </p:cNvSpPr>
          <p:nvPr>
            <p:ph type="dt" sz="half" idx="2"/>
          </p:nvPr>
        </p:nvSpPr>
        <p:spPr>
          <a:xfrm>
            <a:off x="7766800" y="6520364"/>
            <a:ext cx="1587499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42F2347-E56D-4EA0-B3A8-F10741312B96}" type="datetime1">
              <a:rPr lang="fr-FR" smtClean="0"/>
              <a:t>18/01/2018</a:t>
            </a:fld>
            <a:endParaRPr lang="fr-FR" dirty="0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10701" y="6520364"/>
            <a:ext cx="449989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fr-FR" sz="1000" kern="120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12E3212C-99B6-42C2-BE5E-9738E2CE06A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85639" y="6520364"/>
            <a:ext cx="5751825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fr-FR" sz="1000" i="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r>
              <a:rPr lang="fr-FR" dirty="0" smtClean="0"/>
              <a:t>© 2016 – Mission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5882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itre + 1 Paragrap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13"/>
          <p:cNvSpPr>
            <a:spLocks noGrp="1"/>
          </p:cNvSpPr>
          <p:nvPr>
            <p:ph type="body" sz="quarter" idx="45" hasCustomPrompt="1"/>
          </p:nvPr>
        </p:nvSpPr>
        <p:spPr>
          <a:xfrm>
            <a:off x="344489" y="1028208"/>
            <a:ext cx="5864470" cy="542926"/>
          </a:xfrm>
          <a:prstGeom prst="rect">
            <a:avLst/>
          </a:prstGeom>
        </p:spPr>
        <p:txBody>
          <a:bodyPr lIns="0" tIns="0"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000" b="0" i="1" kern="3000" spc="-50" baseline="0" dirty="0">
                <a:solidFill>
                  <a:schemeClr val="accent1"/>
                </a:solidFill>
                <a:latin typeface="Georgia" panose="02040502050405020303" pitchFamily="18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fr-FR" dirty="0" smtClean="0"/>
              <a:t>Titre de paragraphe</a:t>
            </a:r>
          </a:p>
        </p:txBody>
      </p:sp>
      <p:sp>
        <p:nvSpPr>
          <p:cNvPr id="28" name="Text Placeholder 15"/>
          <p:cNvSpPr>
            <a:spLocks noGrp="1"/>
          </p:cNvSpPr>
          <p:nvPr>
            <p:ph type="body" sz="quarter" idx="39" hasCustomPrompt="1"/>
          </p:nvPr>
        </p:nvSpPr>
        <p:spPr>
          <a:xfrm>
            <a:off x="344489" y="112513"/>
            <a:ext cx="7198244" cy="550218"/>
          </a:xfrm>
          <a:prstGeom prst="rect">
            <a:avLst/>
          </a:prstGeom>
        </p:spPr>
        <p:txBody>
          <a:bodyPr lIns="0" anchor="t" anchorCtr="0">
            <a:noAutofit/>
          </a:bodyPr>
          <a:lstStyle>
            <a:lvl1pPr marL="0" indent="0">
              <a:lnSpc>
                <a:spcPct val="80000"/>
              </a:lnSpc>
              <a:buNone/>
              <a:defRPr kumimoji="0" lang="fr-FR" sz="2000" b="1" i="0" u="none" strike="noStrike" kern="1200" cap="none" spc="-5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fr-FR" dirty="0" smtClean="0"/>
              <a:t>Titre de slide</a:t>
            </a:r>
            <a:endParaRPr lang="fr-FR" dirty="0"/>
          </a:p>
        </p:txBody>
      </p:sp>
      <p:sp>
        <p:nvSpPr>
          <p:cNvPr id="30" name="Espace réservé du texte 4"/>
          <p:cNvSpPr>
            <a:spLocks noGrp="1"/>
          </p:cNvSpPr>
          <p:nvPr>
            <p:ph type="body" sz="quarter" idx="69"/>
          </p:nvPr>
        </p:nvSpPr>
        <p:spPr>
          <a:xfrm>
            <a:off x="344489" y="1663699"/>
            <a:ext cx="9217025" cy="4645026"/>
          </a:xfrm>
        </p:spPr>
        <p:txBody>
          <a:bodyPr lIns="0">
            <a:no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39" name="Date Placeholder 1"/>
          <p:cNvSpPr>
            <a:spLocks noGrp="1"/>
          </p:cNvSpPr>
          <p:nvPr>
            <p:ph type="dt" sz="half" idx="2"/>
          </p:nvPr>
        </p:nvSpPr>
        <p:spPr>
          <a:xfrm>
            <a:off x="7766800" y="6520364"/>
            <a:ext cx="1587499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CDB3496-C1A5-47BD-A7B6-6A6EF6A912AB}" type="datetime1">
              <a:rPr lang="fr-FR" smtClean="0"/>
              <a:t>18/01/2018</a:t>
            </a:fld>
            <a:endParaRPr lang="fr-FR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10701" y="6520364"/>
            <a:ext cx="449989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fr-FR" sz="1000" kern="120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12E3212C-99B6-42C2-BE5E-9738E2CE06A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7" name="Picture Placeholder 98"/>
          <p:cNvSpPr>
            <a:spLocks noGrp="1"/>
          </p:cNvSpPr>
          <p:nvPr>
            <p:ph type="pic" sz="quarter" idx="16" hasCustomPrompt="1"/>
          </p:nvPr>
        </p:nvSpPr>
        <p:spPr>
          <a:xfrm>
            <a:off x="538215" y="1736213"/>
            <a:ext cx="1251032" cy="68534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 baseline="0">
                <a:solidFill>
                  <a:schemeClr val="tx2">
                    <a:lumMod val="25000"/>
                    <a:lumOff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fr-FR" dirty="0" smtClean="0"/>
              <a:t>Logo ENTREPRISE REPONSABLE OFFRE</a:t>
            </a:r>
            <a:endParaRPr lang="fr-FR" dirty="0"/>
          </a:p>
        </p:txBody>
      </p:sp>
      <p:sp>
        <p:nvSpPr>
          <p:cNvPr id="4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85639" y="6520364"/>
            <a:ext cx="5751825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fr-FR" sz="1000" i="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r>
              <a:rPr lang="fr-FR" dirty="0" smtClean="0"/>
              <a:t>© 2016 – Mission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516518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5"/>
          <p:cNvSpPr>
            <a:spLocks noGrp="1"/>
          </p:cNvSpPr>
          <p:nvPr>
            <p:ph type="body" sz="quarter" idx="39" hasCustomPrompt="1"/>
          </p:nvPr>
        </p:nvSpPr>
        <p:spPr>
          <a:xfrm>
            <a:off x="344489" y="112513"/>
            <a:ext cx="7198244" cy="550218"/>
          </a:xfrm>
          <a:prstGeom prst="rect">
            <a:avLst/>
          </a:prstGeom>
        </p:spPr>
        <p:txBody>
          <a:bodyPr lIns="0" anchor="t" anchorCtr="0">
            <a:noAutofit/>
          </a:bodyPr>
          <a:lstStyle>
            <a:lvl1pPr marL="0" indent="0">
              <a:lnSpc>
                <a:spcPct val="80000"/>
              </a:lnSpc>
              <a:buNone/>
              <a:defRPr kumimoji="0" lang="fr-FR" sz="2000" b="1" i="0" u="none" strike="noStrike" kern="1200" cap="none" spc="-5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fr-FR" dirty="0" smtClean="0"/>
              <a:t>Titre de slide vide</a:t>
            </a:r>
            <a:endParaRPr lang="fr-F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85639" y="6520364"/>
            <a:ext cx="5751825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fr-FR" sz="1000" i="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r>
              <a:rPr lang="fr-FR" dirty="0" smtClean="0"/>
              <a:t>© 2015 – Accompagnement de la transformation des régions et du plan stratégique 2016 / 2020</a:t>
            </a:r>
            <a:endParaRPr lang="fr-FR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7766800" y="6520364"/>
            <a:ext cx="1587499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A230F06-73B7-4186-BC03-19F0EBCA1709}" type="datetime1">
              <a:rPr lang="fr-FR" smtClean="0"/>
              <a:t>18/01/2018</a:t>
            </a:fld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10701" y="6520364"/>
            <a:ext cx="449989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fr-FR" sz="1000" kern="120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12E3212C-99B6-42C2-BE5E-9738E2CE06A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53067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ddres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326184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B0BC-F4C5-4869-80C7-BAF17822DB06}" type="datetime1">
              <a:rPr lang="fr-FR" smtClean="0"/>
              <a:t>18/01/2018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 2015 – Accompagnement de la transformation des régions et du plan stratégique 2016 / 2020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212C-99B6-42C2-BE5E-9738E2CE06A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8448157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1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B0BC-F4C5-4869-80C7-BAF17822DB06}" type="datetime1">
              <a:rPr lang="fr-FR" smtClean="0"/>
              <a:t>18/01/2018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 2015 – Accompagnement de la transformation des régions et du plan stratégique 2016 / 2020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212C-99B6-42C2-BE5E-9738E2CE06A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8549229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B0BC-F4C5-4869-80C7-BAF17822DB06}" type="datetime1">
              <a:rPr lang="fr-FR" smtClean="0"/>
              <a:t>18/01/2018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 2015 – Accompagnement de la transformation des régions et du plan stratégique 2016 / 2020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212C-99B6-42C2-BE5E-9738E2CE06A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6334472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B0BC-F4C5-4869-80C7-BAF17822DB06}" type="datetime1">
              <a:rPr lang="fr-FR" smtClean="0"/>
              <a:t>18/01/2018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 2015 – Accompagnement de la transformation des régions et du plan stratégique 2016 / 2020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212C-99B6-42C2-BE5E-9738E2CE06A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2421164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B0BC-F4C5-4869-80C7-BAF17822DB06}" type="datetime1">
              <a:rPr lang="fr-FR" smtClean="0"/>
              <a:t>18/01/2018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 2015 – Accompagnement de la transformation des régions et du plan stratégique 2016 / 2020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212C-99B6-42C2-BE5E-9738E2CE06A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287274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B0BC-F4C5-4869-80C7-BAF17822DB06}" type="datetime1">
              <a:rPr lang="fr-FR" smtClean="0"/>
              <a:t>18/01/2018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 2015 – Accompagnement de la transformation des régions et du plan stratégique 2016 / 2020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212C-99B6-42C2-BE5E-9738E2CE06A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6797950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6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B0BC-F4C5-4869-80C7-BAF17822DB06}" type="datetime1">
              <a:rPr lang="fr-FR" smtClean="0"/>
              <a:t>18/01/2018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 2015 – Accompagnement de la transformation des régions et du plan stratégique 2016 / 2020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212C-99B6-42C2-BE5E-9738E2CE06A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0929153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3B0BC-F4C5-4869-80C7-BAF17822DB06}" type="datetime1">
              <a:rPr lang="fr-FR" smtClean="0"/>
              <a:t>18/01/2018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 2015 – Accompagnement de la transformation des régions et du plan stratégique 2016 / 2020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212C-99B6-42C2-BE5E-9738E2CE06A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7918087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6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3B0BC-F4C5-4869-80C7-BAF17822DB06}" type="datetime1">
              <a:rPr lang="fr-FR" smtClean="0"/>
              <a:t>18/01/2018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6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© 2015 – Accompagnement de la transformation des régions et du plan stratégique 2016 / 2020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6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3212C-99B6-42C2-BE5E-9738E2CE06A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851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679" r:id="rId13"/>
    <p:sldLayoutId id="2147483712" r:id="rId14"/>
    <p:sldLayoutId id="2147483705" r:id="rId15"/>
    <p:sldLayoutId id="2147483702" r:id="rId1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file:///N:\03%20-%20DEP\Responsable%20et%20Adjoint%20Departement\Delaunay\Exp&#233;rimentation%20Gipa\Ateliers%20de%20co-parentalit&#233;\Journ&#233;e%2027%20novembre2014\Dossier%20participants\Contenu%20dossier%20participant%20Journ&#233;e%20nationale%20sensibilisation%20Coparentalit&#233;\:::16099%20CNAF%20Charte%20V2:Logos:Cnaf%20nationale:CNAF_A4%20pant.bm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48"/>
          <p:cNvSpPr>
            <a:spLocks noGrp="1"/>
          </p:cNvSpPr>
          <p:nvPr>
            <p:ph type="body" sz="quarter" idx="10"/>
          </p:nvPr>
        </p:nvSpPr>
        <p:spPr>
          <a:xfrm>
            <a:off x="2647982" y="1613873"/>
            <a:ext cx="6820529" cy="2308324"/>
          </a:xfrm>
        </p:spPr>
        <p:txBody>
          <a:bodyPr/>
          <a:lstStyle/>
          <a:p>
            <a:pPr algn="ctr"/>
            <a:r>
              <a:rPr lang="fr-FR" sz="2400" b="1" dirty="0" smtClean="0"/>
              <a:t>Politiques de soutien à la parentalité de la branche Famille : </a:t>
            </a:r>
          </a:p>
          <a:p>
            <a:pPr algn="ctr"/>
            <a:r>
              <a:rPr lang="fr-FR" sz="2400" dirty="0" smtClean="0"/>
              <a:t>Q</a:t>
            </a:r>
            <a:r>
              <a:rPr lang="fr-FR" sz="2400" b="1" dirty="0" smtClean="0"/>
              <a:t>uelles opportunités en matière de prévention des inégalités sociales de santé?</a:t>
            </a:r>
          </a:p>
          <a:p>
            <a:pPr algn="ctr"/>
            <a:endParaRPr lang="fr-FR" sz="2400" dirty="0"/>
          </a:p>
          <a:p>
            <a:pPr algn="ctr"/>
            <a:r>
              <a:rPr lang="fr-FR" sz="2400" b="1" dirty="0" smtClean="0"/>
              <a:t>Quelques pistes de réflexion</a:t>
            </a:r>
            <a:endParaRPr lang="fr-FR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2477193" y="5918661"/>
            <a:ext cx="7162108" cy="6593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Cycle de séminaires Société Française Santé Publique,19 janvier</a:t>
            </a:r>
            <a:r>
              <a:rPr lang="fr-FR" sz="14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2018</a:t>
            </a:r>
            <a:endParaRPr lang="fr-FR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19314" y="39221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 rot="16200000">
            <a:off x="-2276580" y="2277375"/>
            <a:ext cx="6858000" cy="23032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None/>
              <a:defRPr/>
            </a:pPr>
            <a:endParaRPr lang="fr-FR" altLang="fr-FR" sz="1600" b="1" dirty="0" smtClean="0">
              <a:solidFill>
                <a:srgbClr val="1F497D"/>
              </a:solidFill>
            </a:endParaRPr>
          </a:p>
        </p:txBody>
      </p:sp>
      <p:pic>
        <p:nvPicPr>
          <p:cNvPr id="7" name="Picture 2" descr="N:\03 - DEP\Responsable et Adjoint Departement\Delaunay\Expérimentation Gipa\Ateliers de co-parentalité\Journée 27 novembre2014\Dossier participants\Contenu dossier participant Journée nationale sensibilisation Coparentalité\:::16099 CNAF Charte V2:Logos:Cnaf nationale:CNAF_A4 pant.bmp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44" y="2176651"/>
            <a:ext cx="1777670" cy="2596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24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69010" y="1160059"/>
            <a:ext cx="8768798" cy="5123468"/>
          </a:xfrm>
        </p:spPr>
        <p:txBody>
          <a:bodyPr rtlCol="0">
            <a:normAutofit fontScale="92500" lnSpcReduction="10000"/>
          </a:bodyPr>
          <a:lstStyle/>
          <a:p>
            <a:pPr marL="457200" lvl="1" indent="0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 sz="1800"/>
            </a:pPr>
            <a:endParaRPr lang="fr-FR" sz="2000" dirty="0" smtClean="0">
              <a:latin typeface="Segoe Condensed" pitchFamily="34" charset="0"/>
              <a:ea typeface="Times"/>
              <a:cs typeface="Helv"/>
            </a:endParaRPr>
          </a:p>
          <a:p>
            <a:pPr marL="354013" lvl="1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r>
              <a:rPr lang="fr-FR" sz="1600" b="1" dirty="0" smtClean="0">
                <a:latin typeface="Arial" pitchFamily="34" charset="0"/>
                <a:ea typeface="Times"/>
                <a:cs typeface="Arial" pitchFamily="34" charset="0"/>
              </a:rPr>
              <a:t>Une politique pour répondre aux attentes et besoins des parents :  </a:t>
            </a:r>
          </a:p>
          <a:p>
            <a:pPr marL="811213" lvl="2" indent="-285750" algn="just">
              <a:spcBef>
                <a:spcPts val="12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 sz="1800"/>
            </a:pPr>
            <a:r>
              <a:rPr lang="fr-FR" sz="1600" dirty="0" smtClean="0">
                <a:latin typeface="Arial" pitchFamily="34" charset="0"/>
                <a:ea typeface="Times"/>
                <a:cs typeface="Arial" pitchFamily="34" charset="0"/>
              </a:rPr>
              <a:t>Deux parents sur cinq jugent difficile leur rôle de parents (50% pour ceux ayant des enfants de plus de 11 ans) ;</a:t>
            </a:r>
          </a:p>
          <a:p>
            <a:pPr marL="811213" lvl="2" indent="-285750" algn="just">
              <a:spcBef>
                <a:spcPts val="12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 sz="1800"/>
            </a:pPr>
            <a:r>
              <a:rPr lang="fr-FR" sz="1600" dirty="0" smtClean="0">
                <a:latin typeface="Arial" pitchFamily="34" charset="0"/>
                <a:ea typeface="Times"/>
                <a:cs typeface="Arial" pitchFamily="34" charset="0"/>
              </a:rPr>
              <a:t>Ils sont préoccupés </a:t>
            </a:r>
            <a:r>
              <a:rPr lang="fr-FR" sz="1600" dirty="0" smtClean="0">
                <a:latin typeface="Arial" pitchFamily="34" charset="0"/>
                <a:ea typeface="Times"/>
                <a:cs typeface="Arial" pitchFamily="34" charset="0"/>
              </a:rPr>
              <a:t>en priorité par : la scolarité et la santé de leurs enfants, l’usage des nouvelles technologie, les relations avec leurs enfants.</a:t>
            </a:r>
          </a:p>
          <a:p>
            <a:pPr marL="525463" lvl="2" indent="0" algn="just">
              <a:spcBef>
                <a:spcPts val="1200"/>
              </a:spcBef>
              <a:buClr>
                <a:schemeClr val="accent1">
                  <a:lumMod val="50000"/>
                </a:schemeClr>
              </a:buClr>
              <a:buSzPct val="100000"/>
              <a:buNone/>
              <a:defRPr sz="1800"/>
            </a:pPr>
            <a:endParaRPr lang="fr-FR" sz="1600" dirty="0" smtClean="0">
              <a:latin typeface="Arial" pitchFamily="34" charset="0"/>
              <a:ea typeface="Times"/>
              <a:cs typeface="Arial" pitchFamily="34" charset="0"/>
            </a:endParaRPr>
          </a:p>
          <a:p>
            <a:pPr marL="354013" lvl="1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r>
              <a:rPr lang="fr-FR" sz="1600" b="1" dirty="0" smtClean="0">
                <a:latin typeface="Arial" pitchFamily="34" charset="0"/>
                <a:ea typeface="Times"/>
                <a:cs typeface="Arial" pitchFamily="34" charset="0"/>
              </a:rPr>
              <a:t>Une politique de prévention précoce, généraliste, universelle contre les risques pouvant touchés la famille :</a:t>
            </a:r>
          </a:p>
          <a:p>
            <a:pPr marL="811213" lvl="2" indent="-285750" algn="just">
              <a:spcBef>
                <a:spcPts val="12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 sz="1800"/>
            </a:pPr>
            <a:r>
              <a:rPr lang="fr-FR" sz="1600" dirty="0" smtClean="0">
                <a:latin typeface="Arial" pitchFamily="34" charset="0"/>
                <a:ea typeface="Times"/>
                <a:cs typeface="Arial" pitchFamily="34" charset="0"/>
              </a:rPr>
              <a:t>Reposant sur le postulat que les parents sont les premiers éducateurs (parentalité positive) et la conviction que la qualité des interactions parents/enfants a un impact sur le développement cognitif et émotionnel de l’enfant  ; </a:t>
            </a:r>
          </a:p>
          <a:p>
            <a:pPr marL="811213" lvl="2" indent="-285750" algn="just">
              <a:spcBef>
                <a:spcPts val="12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 sz="1800"/>
            </a:pPr>
            <a:r>
              <a:rPr lang="fr-FR" sz="1600" dirty="0" smtClean="0">
                <a:latin typeface="Arial" pitchFamily="34" charset="0"/>
                <a:ea typeface="Times"/>
                <a:cs typeface="Arial" pitchFamily="34" charset="0"/>
              </a:rPr>
              <a:t>Des dispositifs pour renforcer </a:t>
            </a:r>
            <a:r>
              <a:rPr lang="fr-FR" sz="1600" dirty="0">
                <a:latin typeface="Arial" pitchFamily="34" charset="0"/>
                <a:ea typeface="Times"/>
                <a:cs typeface="Arial" pitchFamily="34" charset="0"/>
              </a:rPr>
              <a:t>les </a:t>
            </a:r>
            <a:r>
              <a:rPr lang="fr-FR" sz="1600" dirty="0">
                <a:latin typeface="Arial" pitchFamily="34" charset="0"/>
                <a:ea typeface="Times"/>
                <a:cs typeface="Arial" pitchFamily="34" charset="0"/>
              </a:rPr>
              <a:t>compétences et </a:t>
            </a:r>
            <a:r>
              <a:rPr lang="fr-FR" sz="1600" dirty="0">
                <a:latin typeface="Arial" pitchFamily="34" charset="0"/>
                <a:ea typeface="Times"/>
                <a:cs typeface="Arial" pitchFamily="34" charset="0"/>
              </a:rPr>
              <a:t>les capacités des individus/familles </a:t>
            </a:r>
            <a:r>
              <a:rPr lang="fr-FR" sz="1600" dirty="0">
                <a:latin typeface="Arial" pitchFamily="34" charset="0"/>
                <a:ea typeface="Times"/>
                <a:cs typeface="Arial" pitchFamily="34" charset="0"/>
              </a:rPr>
              <a:t>et leur permettre de participer pleinement </a:t>
            </a:r>
            <a:r>
              <a:rPr lang="fr-FR" sz="1600" dirty="0" smtClean="0">
                <a:latin typeface="Arial" pitchFamily="34" charset="0"/>
                <a:ea typeface="Times"/>
                <a:cs typeface="Arial" pitchFamily="34" charset="0"/>
              </a:rPr>
              <a:t>à la société / au </a:t>
            </a:r>
            <a:r>
              <a:rPr lang="fr-FR" sz="1600" dirty="0">
                <a:latin typeface="Arial" pitchFamily="34" charset="0"/>
                <a:ea typeface="Times"/>
                <a:cs typeface="Arial" pitchFamily="34" charset="0"/>
              </a:rPr>
              <a:t>monde du </a:t>
            </a:r>
            <a:r>
              <a:rPr lang="fr-FR" sz="1600" dirty="0" smtClean="0">
                <a:latin typeface="Arial" pitchFamily="34" charset="0"/>
                <a:ea typeface="Times"/>
                <a:cs typeface="Arial" pitchFamily="34" charset="0"/>
              </a:rPr>
              <a:t>travail ;</a:t>
            </a:r>
          </a:p>
          <a:p>
            <a:pPr marL="811213" lvl="2" indent="-285750" algn="just">
              <a:spcBef>
                <a:spcPts val="12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 sz="1800"/>
            </a:pPr>
            <a:r>
              <a:rPr lang="fr-FR" sz="1600" dirty="0" smtClean="0">
                <a:latin typeface="Arial" pitchFamily="34" charset="0"/>
                <a:ea typeface="Times"/>
                <a:cs typeface="Arial" pitchFamily="34" charset="0"/>
              </a:rPr>
              <a:t>Eviter des prises en charge ultérieure plus lourde ;</a:t>
            </a:r>
          </a:p>
          <a:p>
            <a:pPr marL="811213" lvl="2" indent="-285750" algn="just">
              <a:spcBef>
                <a:spcPts val="12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 sz="1800"/>
            </a:pPr>
            <a:r>
              <a:rPr lang="fr-FR" sz="1600" dirty="0" smtClean="0">
                <a:latin typeface="Arial" pitchFamily="34" charset="0"/>
                <a:ea typeface="Times"/>
                <a:cs typeface="Arial" pitchFamily="34" charset="0"/>
              </a:rPr>
              <a:t> Enjeu majeur de mesure/évaluation des politiques de soutien à la parentalité sous le prisme de l’investissement social.</a:t>
            </a: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  <a:p>
            <a:pPr marL="457200" lvl="1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charset="0"/>
              <a:buNone/>
              <a:defRPr sz="1800"/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43011" name="Rectangle 2"/>
          <p:cNvSpPr txBox="1">
            <a:spLocks noChangeArrowheads="1"/>
          </p:cNvSpPr>
          <p:nvPr/>
        </p:nvSpPr>
        <p:spPr bwMode="auto">
          <a:xfrm>
            <a:off x="1388430" y="290166"/>
            <a:ext cx="7929959" cy="719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sz="2000" b="1" cap="all" dirty="0" smtClean="0">
                <a:latin typeface="Arial" pitchFamily="34" charset="0"/>
                <a:cs typeface="Arial" pitchFamily="34" charset="0"/>
              </a:rPr>
              <a:t>Une politique d’investissement social dont les parents sont les principaux acteurs </a:t>
            </a:r>
            <a:endParaRPr lang="fr-FR" sz="2000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 rot="16200000">
            <a:off x="-3009503" y="3010297"/>
            <a:ext cx="6858000" cy="8374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None/>
              <a:defRPr/>
            </a:pPr>
            <a:endParaRPr lang="fr-FR" altLang="fr-FR" sz="1600" b="1" dirty="0" smtClean="0">
              <a:solidFill>
                <a:srgbClr val="1F497D"/>
              </a:solidFill>
            </a:endParaRPr>
          </a:p>
        </p:txBody>
      </p:sp>
      <p:pic>
        <p:nvPicPr>
          <p:cNvPr id="43013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2" y="2692959"/>
            <a:ext cx="663707" cy="863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>
          <a:xfrm>
            <a:off x="7099300" y="6376989"/>
            <a:ext cx="2311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F8D917-6A0D-4B19-94B0-1A5FD4AFB7D9}" type="slidenum">
              <a:rPr lang="fr-FR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216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20561" y="1189669"/>
            <a:ext cx="8768798" cy="5493224"/>
          </a:xfrm>
        </p:spPr>
        <p:txBody>
          <a:bodyPr rtlCol="0">
            <a:normAutofit/>
          </a:bodyPr>
          <a:lstStyle/>
          <a:p>
            <a:pPr marL="457200" lvl="1" indent="0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 sz="1800"/>
            </a:pPr>
            <a:endParaRPr lang="fr-FR" sz="1200" dirty="0" smtClean="0">
              <a:latin typeface="Segoe Condensed" pitchFamily="34" charset="0"/>
              <a:ea typeface="Times"/>
              <a:cs typeface="Helv"/>
            </a:endParaRPr>
          </a:p>
          <a:p>
            <a:pPr marL="354013" lvl="1" algn="just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Les </a:t>
            </a:r>
            <a:r>
              <a:rPr lang="fr-FR" sz="1400" b="1" dirty="0">
                <a:latin typeface="Arial" pitchFamily="34" charset="0"/>
                <a:cs typeface="Arial" pitchFamily="34" charset="0"/>
              </a:rPr>
              <a:t>Réseaux d’écoute d’appui et d’accompagnement des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parents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1400" dirty="0">
                <a:latin typeface="Arial" pitchFamily="34" charset="0"/>
                <a:cs typeface="Arial" pitchFamily="34" charset="0"/>
              </a:rPr>
              <a:t>Aider les familles à assurer leur rôle parental en prenant appui sur leurs savoirs faire et leurs ressources ;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1400" dirty="0" smtClean="0">
                <a:latin typeface="Arial" pitchFamily="34" charset="0"/>
                <a:cs typeface="Arial" pitchFamily="34" charset="0"/>
              </a:rPr>
              <a:t>Une pluralité d’actions répondant à la diversité des besoins des parents : </a:t>
            </a:r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fr-FR" sz="1400" dirty="0">
                <a:latin typeface="Arial" pitchFamily="34" charset="0"/>
                <a:cs typeface="Arial" pitchFamily="34" charset="0"/>
              </a:rPr>
              <a:t>des actions d’écoute individuelle à destination des parents de jeunes enfants (18% des 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actions)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 ;</a:t>
            </a:r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fr-FR" sz="1400" dirty="0">
                <a:latin typeface="Arial" pitchFamily="34" charset="0"/>
                <a:cs typeface="Arial" pitchFamily="34" charset="0"/>
              </a:rPr>
              <a:t>des actions de prévention et d’appui en faveur des familles fragiles (31%) ;</a:t>
            </a:r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fr-FR" sz="1400" dirty="0">
                <a:latin typeface="Arial" pitchFamily="34" charset="0"/>
                <a:cs typeface="Arial" pitchFamily="34" charset="0"/>
              </a:rPr>
              <a:t>des actions de groupes de parents ; de parole, d’expression ou de réflexion (40%) ;</a:t>
            </a:r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fr-FR" sz="1400" dirty="0">
                <a:latin typeface="Arial" pitchFamily="34" charset="0"/>
                <a:cs typeface="Arial" pitchFamily="34" charset="0"/>
              </a:rPr>
              <a:t>des conférences débats (11%).</a:t>
            </a:r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1400" dirty="0">
                <a:latin typeface="Arial" pitchFamily="34" charset="0"/>
                <a:cs typeface="Arial" pitchFamily="34" charset="0"/>
              </a:rPr>
              <a:t>416 712 familles 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différentes, 7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 036 actions 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réalisées, 3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 378 porteurs de 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projets, 22,1M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€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Le </a:t>
            </a:r>
            <a:r>
              <a:rPr lang="fr-FR" sz="1400" b="1" dirty="0">
                <a:latin typeface="Arial" pitchFamily="34" charset="0"/>
                <a:cs typeface="Arial" pitchFamily="34" charset="0"/>
              </a:rPr>
              <a:t>projet « familles » des centres sociaux</a:t>
            </a:r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1400" dirty="0" smtClean="0">
                <a:latin typeface="Arial" pitchFamily="34" charset="0"/>
                <a:cs typeface="Arial" pitchFamily="34" charset="0"/>
              </a:rPr>
              <a:t>Incarner le projet parentalité d’un territoire : 74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% des centres sociaux ont perçu des financements au titre de la 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parentalité </a:t>
            </a:r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fr-FR" sz="1400" b="1" u="sng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L’aide </a:t>
            </a:r>
            <a:r>
              <a:rPr lang="fr-FR" sz="1400" b="1" dirty="0">
                <a:latin typeface="Arial" pitchFamily="34" charset="0"/>
                <a:cs typeface="Arial" pitchFamily="34" charset="0"/>
              </a:rPr>
              <a:t>et l’accompagnement à domicile en faveur des familles </a:t>
            </a: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 (AAD)</a:t>
            </a:r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1400" dirty="0">
                <a:latin typeface="Arial" pitchFamily="34" charset="0"/>
                <a:cs typeface="Arial" pitchFamily="34" charset="0"/>
              </a:rPr>
              <a:t>A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ccompagnement 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des familles dans des moments difficiles, ponctuels de leur vie et le soutien dans leur fonction 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parentale (naissance, maladie, rupture, enfant porteur de handicap, etc.) ; </a:t>
            </a:r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1400" dirty="0">
                <a:latin typeface="Arial" pitchFamily="34" charset="0"/>
                <a:cs typeface="Arial" pitchFamily="34" charset="0"/>
              </a:rPr>
              <a:t>En 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2015, 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65 521 familles ont bénéficié d'un accompagnement à domicile, principalement au titre de la naissance et des soins et traitements de courte durée d'un parent.</a:t>
            </a:r>
          </a:p>
          <a:p>
            <a:endParaRPr lang="fr-FR" sz="10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lvl="2" algn="just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ü"/>
              <a:defRPr sz="1800"/>
            </a:pPr>
            <a:endParaRPr lang="fr-FR" sz="1200" dirty="0" smtClean="0">
              <a:latin typeface="Segoe Condensed" pitchFamily="34" charset="0"/>
              <a:ea typeface="Microsoft YaHei" pitchFamily="2"/>
              <a:cs typeface="Arial" pitchFamily="34"/>
            </a:endParaRPr>
          </a:p>
          <a:p>
            <a:pPr lvl="2" algn="just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ü"/>
              <a:defRPr sz="1800"/>
            </a:pPr>
            <a:endParaRPr lang="fr-FR" sz="12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  <a:p>
            <a:pPr marL="457200" lvl="1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charset="0"/>
              <a:buNone/>
              <a:defRPr sz="1800"/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43011" name="Rectangle 2"/>
          <p:cNvSpPr txBox="1">
            <a:spLocks noChangeArrowheads="1"/>
          </p:cNvSpPr>
          <p:nvPr/>
        </p:nvSpPr>
        <p:spPr bwMode="auto">
          <a:xfrm>
            <a:off x="1124958" y="317463"/>
            <a:ext cx="8360004" cy="872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b="1" cap="all" dirty="0">
                <a:latin typeface="Arial" pitchFamily="34" charset="0"/>
                <a:cs typeface="Arial" pitchFamily="34" charset="0"/>
              </a:rPr>
              <a:t>Faciliter la vie familiale et l’éducation des enfants en accompagnant les relations entre les parents et en soutenant les nouvelles initiatives parentales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 rot="16200000">
            <a:off x="-3009503" y="3010297"/>
            <a:ext cx="6858000" cy="8374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None/>
              <a:defRPr/>
            </a:pPr>
            <a:endParaRPr lang="fr-FR" altLang="fr-FR" sz="1600" b="1" dirty="0" smtClean="0">
              <a:solidFill>
                <a:srgbClr val="1F497D"/>
              </a:solidFill>
            </a:endParaRPr>
          </a:p>
        </p:txBody>
      </p:sp>
      <p:pic>
        <p:nvPicPr>
          <p:cNvPr id="43013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2" y="2692959"/>
            <a:ext cx="663707" cy="863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>
          <a:xfrm>
            <a:off x="7099300" y="6376989"/>
            <a:ext cx="2311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F8D917-6A0D-4B19-94B0-1A5FD4AFB7D9}" type="slidenum">
              <a:rPr lang="fr-FR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683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33889" y="1337481"/>
            <a:ext cx="8768798" cy="4708477"/>
          </a:xfrm>
        </p:spPr>
        <p:txBody>
          <a:bodyPr rtlCol="0">
            <a:normAutofit/>
          </a:bodyPr>
          <a:lstStyle/>
          <a:p>
            <a:pPr marL="457200" lvl="1" indent="0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 sz="1800"/>
            </a:pPr>
            <a:endParaRPr lang="fr-FR" sz="2000" dirty="0" smtClean="0">
              <a:latin typeface="Segoe Condensed" pitchFamily="34" charset="0"/>
              <a:ea typeface="Times"/>
              <a:cs typeface="Helv"/>
            </a:endParaRPr>
          </a:p>
          <a:p>
            <a:r>
              <a:rPr lang="fr-FR" sz="1800" b="1" dirty="0">
                <a:latin typeface="Arial" pitchFamily="34" charset="0"/>
                <a:cs typeface="Arial" pitchFamily="34" charset="0"/>
              </a:rPr>
              <a:t>L</a:t>
            </a:r>
            <a:r>
              <a:rPr lang="fr-FR" sz="1800" b="1" dirty="0" smtClean="0">
                <a:latin typeface="Arial" pitchFamily="34" charset="0"/>
                <a:cs typeface="Arial" pitchFamily="34" charset="0"/>
              </a:rPr>
              <a:t>’accompagnement </a:t>
            </a:r>
            <a:r>
              <a:rPr lang="fr-FR" sz="1800" b="1" dirty="0">
                <a:latin typeface="Arial" pitchFamily="34" charset="0"/>
                <a:cs typeface="Arial" pitchFamily="34" charset="0"/>
              </a:rPr>
              <a:t>à la scolarité</a:t>
            </a:r>
            <a:endParaRPr lang="fr-FR" sz="1800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1800" dirty="0">
                <a:latin typeface="Arial" pitchFamily="34" charset="0"/>
                <a:cs typeface="Arial" pitchFamily="34" charset="0"/>
              </a:rPr>
              <a:t>L’accompagnement à la scolarité 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s’adresse :</a:t>
            </a:r>
          </a:p>
          <a:p>
            <a:pPr lvl="2">
              <a:buFont typeface="Courier New" pitchFamily="49" charset="0"/>
              <a:buChar char="o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aux 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enfants et aux 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jeunes : renforcer 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leur confiance dans leur capacité de réussite personnelle et scolaire grâce à des actions d’aide au travail scolaire, d’apports méthodologiques, et d’activités culturelles mobilisant une pédagogie de détour ; </a:t>
            </a:r>
          </a:p>
          <a:p>
            <a:pPr lvl="2">
              <a:buFont typeface="Courier New" pitchFamily="49" charset="0"/>
              <a:buChar char="o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À leurs parents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 : renforcer les relations entre les familles et l’école et à contribuer à donner aux parents les outils nécessaires pour suivre la scolarité de leur 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enfant</a:t>
            </a:r>
          </a:p>
          <a:p>
            <a:pPr lvl="1">
              <a:buFont typeface="Wingdings" pitchFamily="2" charset="2"/>
              <a:buChar char="Ø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3 000 </a:t>
            </a:r>
            <a:r>
              <a:rPr lang="fr-FR" sz="1800" dirty="0" err="1" smtClean="0">
                <a:latin typeface="Arial" pitchFamily="34" charset="0"/>
                <a:cs typeface="Arial" pitchFamily="34" charset="0"/>
              </a:rPr>
              <a:t>Clas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200 000 enfants, 43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 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000 intervenants 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dont 62% de 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bénévoles, 28,2 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M€ en 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2015</a:t>
            </a:r>
            <a:endParaRPr lang="fr-FR" sz="1800" dirty="0" smtClean="0">
              <a:latin typeface="Arial" pitchFamily="34" charset="0"/>
              <a:ea typeface="Microsoft YaHei" pitchFamily="2"/>
              <a:cs typeface="Arial" pitchFamily="34" charset="0"/>
            </a:endParaRPr>
          </a:p>
          <a:p>
            <a:pPr lvl="2" algn="just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ü"/>
              <a:defRPr sz="1800"/>
            </a:pPr>
            <a:endParaRPr lang="fr-FR" sz="12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  <a:p>
            <a:pPr marL="457200" lvl="1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charset="0"/>
              <a:buNone/>
              <a:defRPr sz="1800"/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43011" name="Rectangle 2"/>
          <p:cNvSpPr txBox="1">
            <a:spLocks noChangeArrowheads="1"/>
          </p:cNvSpPr>
          <p:nvPr/>
        </p:nvSpPr>
        <p:spPr bwMode="auto">
          <a:xfrm>
            <a:off x="933889" y="317463"/>
            <a:ext cx="8360004" cy="910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fr-FR"/>
            </a:defPPr>
            <a:lvl1pPr algn="ctr">
              <a:defRPr sz="2000" b="1" cap="all"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latin typeface="Calibri" pitchFamily="34" charset="0"/>
              </a:defRPr>
            </a:lvl2pPr>
            <a:lvl3pPr marL="1143000" indent="-228600">
              <a:defRPr>
                <a:latin typeface="Calibri" pitchFamily="34" charset="0"/>
              </a:defRPr>
            </a:lvl3pPr>
            <a:lvl4pPr marL="1600200" indent="-228600">
              <a:defRPr>
                <a:latin typeface="Calibri" pitchFamily="34" charset="0"/>
              </a:defRPr>
            </a:lvl4pPr>
            <a:lvl5pPr marL="2057400" indent="-228600">
              <a:defRPr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9pPr>
          </a:lstStyle>
          <a:p>
            <a:r>
              <a:rPr lang="fr-FR" sz="1600" dirty="0" smtClean="0"/>
              <a:t>Renforcer </a:t>
            </a:r>
            <a:r>
              <a:rPr lang="fr-FR" sz="1600" dirty="0"/>
              <a:t>le soutien des parents dans la scolarité de leurs enfants et adolescents et dans leurs relations avec l'École en favorisant les coopérations entre les familles et l'École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 rot="16200000">
            <a:off x="-3009503" y="3010297"/>
            <a:ext cx="6858000" cy="8374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None/>
              <a:defRPr/>
            </a:pPr>
            <a:endParaRPr lang="fr-FR" altLang="fr-FR" sz="1600" b="1" dirty="0" smtClean="0">
              <a:solidFill>
                <a:srgbClr val="1F497D"/>
              </a:solidFill>
            </a:endParaRPr>
          </a:p>
        </p:txBody>
      </p:sp>
      <p:pic>
        <p:nvPicPr>
          <p:cNvPr id="43013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2" y="2692959"/>
            <a:ext cx="663707" cy="863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>
          <a:xfrm>
            <a:off x="7099300" y="6376989"/>
            <a:ext cx="2311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F8D917-6A0D-4B19-94B0-1A5FD4AFB7D9}" type="slidenum">
              <a:rPr lang="fr-FR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362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3853" y="1610436"/>
            <a:ext cx="8768798" cy="4380931"/>
          </a:xfrm>
        </p:spPr>
        <p:txBody>
          <a:bodyPr rtlCol="0">
            <a:normAutofit/>
          </a:bodyPr>
          <a:lstStyle/>
          <a:p>
            <a:pPr marL="457200" lvl="1" indent="0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 sz="1800"/>
            </a:pPr>
            <a:endParaRPr lang="fr-FR" sz="2000" dirty="0" smtClean="0">
              <a:latin typeface="Segoe Condensed" pitchFamily="34" charset="0"/>
              <a:ea typeface="Times"/>
              <a:cs typeface="Helv"/>
            </a:endParaRPr>
          </a:p>
          <a:p>
            <a:r>
              <a:rPr lang="fr-FR" sz="1800" b="1" dirty="0">
                <a:latin typeface="Arial" pitchFamily="34" charset="0"/>
                <a:cs typeface="Arial" pitchFamily="34" charset="0"/>
              </a:rPr>
              <a:t>L</a:t>
            </a:r>
            <a:r>
              <a:rPr lang="fr-FR" sz="1800" b="1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fr-FR" sz="1800" b="1" dirty="0">
                <a:latin typeface="Arial" pitchFamily="34" charset="0"/>
                <a:cs typeface="Arial" pitchFamily="34" charset="0"/>
              </a:rPr>
              <a:t>Lieux d’accueil enfants parents</a:t>
            </a:r>
          </a:p>
          <a:p>
            <a:pPr lvl="1">
              <a:buFont typeface="Wingdings" pitchFamily="2" charset="2"/>
              <a:buChar char="Ø"/>
            </a:pPr>
            <a:r>
              <a:rPr lang="fr-FR" sz="1800" dirty="0">
                <a:latin typeface="Arial" pitchFamily="34" charset="0"/>
                <a:cs typeface="Arial" pitchFamily="34" charset="0"/>
              </a:rPr>
              <a:t>Ils visent à :  </a:t>
            </a:r>
          </a:p>
          <a:p>
            <a:pPr lvl="2">
              <a:buFont typeface="Courier New" pitchFamily="49" charset="0"/>
              <a:buChar char="o"/>
            </a:pPr>
            <a:r>
              <a:rPr lang="fr-FR" sz="1800" dirty="0">
                <a:latin typeface="Arial" pitchFamily="34" charset="0"/>
                <a:cs typeface="Arial" pitchFamily="34" charset="0"/>
              </a:rPr>
              <a:t>conforter la relation entre les parents et les enfants.</a:t>
            </a:r>
          </a:p>
          <a:p>
            <a:pPr lvl="2">
              <a:buFont typeface="Courier New" pitchFamily="49" charset="0"/>
              <a:buChar char="o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offrir 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un espace d’épanouissement et de socialisation des 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enfants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;</a:t>
            </a:r>
            <a:endParaRPr lang="fr-FR" sz="1800" dirty="0">
              <a:latin typeface="Arial" pitchFamily="34" charset="0"/>
              <a:cs typeface="Arial" pitchFamily="34" charset="0"/>
            </a:endParaRPr>
          </a:p>
          <a:p>
            <a:pPr lvl="2">
              <a:buFont typeface="Courier New" pitchFamily="49" charset="0"/>
              <a:buChar char="o"/>
            </a:pPr>
            <a:r>
              <a:rPr lang="fr-FR" sz="1800" dirty="0">
                <a:latin typeface="Arial" pitchFamily="34" charset="0"/>
                <a:cs typeface="Arial" pitchFamily="34" charset="0"/>
              </a:rPr>
              <a:t>favoriser les échanges entre adultes, avec un objectif de prévenir ou rompre l’isolement (géographique, intergénérationnel ou culturel) ;</a:t>
            </a:r>
          </a:p>
          <a:p>
            <a:pPr lvl="1">
              <a:buFont typeface="Wingdings" pitchFamily="2" charset="2"/>
              <a:buChar char="Ø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412 </a:t>
            </a:r>
            <a:r>
              <a:rPr lang="fr-FR" sz="1800" dirty="0" err="1" smtClean="0">
                <a:latin typeface="Arial" pitchFamily="34" charset="0"/>
                <a:cs typeface="Arial" pitchFamily="34" charset="0"/>
              </a:rPr>
              <a:t>Laep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, 11M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€ consacrés aux </a:t>
            </a:r>
            <a:r>
              <a:rPr lang="fr-FR" sz="1800" dirty="0" err="1">
                <a:latin typeface="Arial" pitchFamily="34" charset="0"/>
                <a:cs typeface="Arial" pitchFamily="34" charset="0"/>
              </a:rPr>
              <a:t>Laep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 en 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2015</a:t>
            </a:r>
          </a:p>
          <a:p>
            <a:endParaRPr lang="fr-FR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800" b="1" dirty="0" smtClean="0">
                <a:latin typeface="Arial" pitchFamily="34" charset="0"/>
                <a:cs typeface="Arial" pitchFamily="34" charset="0"/>
              </a:rPr>
              <a:t>Le </a:t>
            </a:r>
            <a:r>
              <a:rPr lang="fr-FR" sz="1800" b="1" dirty="0">
                <a:latin typeface="Arial" pitchFamily="34" charset="0"/>
                <a:cs typeface="Arial" pitchFamily="34" charset="0"/>
              </a:rPr>
              <a:t>départ en vacances des </a:t>
            </a:r>
            <a:r>
              <a:rPr lang="fr-FR" sz="1800" b="1" dirty="0" smtClean="0">
                <a:latin typeface="Arial" pitchFamily="34" charset="0"/>
                <a:cs typeface="Arial" pitchFamily="34" charset="0"/>
              </a:rPr>
              <a:t>familles</a:t>
            </a:r>
          </a:p>
          <a:p>
            <a:pPr lvl="1">
              <a:buFont typeface="Wingdings" pitchFamily="2" charset="2"/>
              <a:buChar char="Ø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Des espaces 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privilégiés de temps partagés entre les parents et les enfants 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contribuant 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à développer ou rétablir les solidarités familiales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 </a:t>
            </a:r>
            <a:endParaRPr lang="fr-FR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63.6 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millions d’€ 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2015 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 </a:t>
            </a:r>
            <a:endParaRPr lang="fr-FR" sz="1800" dirty="0">
              <a:latin typeface="Arial" pitchFamily="34" charset="0"/>
              <a:cs typeface="Arial" pitchFamily="34" charset="0"/>
            </a:endParaRPr>
          </a:p>
          <a:p>
            <a:endParaRPr lang="fr-FR" sz="4400" dirty="0"/>
          </a:p>
          <a:p>
            <a:pPr lvl="2" algn="just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ü"/>
              <a:defRPr sz="1800"/>
            </a:pPr>
            <a:endParaRPr lang="fr-FR" sz="1200" dirty="0" smtClean="0">
              <a:latin typeface="Segoe Condensed" pitchFamily="34" charset="0"/>
              <a:ea typeface="Microsoft YaHei" pitchFamily="2"/>
              <a:cs typeface="Arial" pitchFamily="34"/>
            </a:endParaRPr>
          </a:p>
          <a:p>
            <a:pPr lvl="2" algn="just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ü"/>
              <a:defRPr sz="1800"/>
            </a:pPr>
            <a:endParaRPr lang="fr-FR" sz="12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  <a:p>
            <a:pPr marL="457200" lvl="1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charset="0"/>
              <a:buNone/>
              <a:defRPr sz="1800"/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43011" name="Rectangle 2"/>
          <p:cNvSpPr txBox="1">
            <a:spLocks noChangeArrowheads="1"/>
          </p:cNvSpPr>
          <p:nvPr/>
        </p:nvSpPr>
        <p:spPr bwMode="auto">
          <a:xfrm>
            <a:off x="1206844" y="321027"/>
            <a:ext cx="8360004" cy="1020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fr-FR"/>
            </a:defPPr>
            <a:lvl1pPr algn="ctr">
              <a:defRPr sz="2000" b="1" cap="all"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latin typeface="Calibri" pitchFamily="34" charset="0"/>
              </a:defRPr>
            </a:lvl2pPr>
            <a:lvl3pPr marL="1143000" indent="-228600">
              <a:defRPr>
                <a:latin typeface="Calibri" pitchFamily="34" charset="0"/>
              </a:defRPr>
            </a:lvl3pPr>
            <a:lvl4pPr marL="1600200" indent="-228600">
              <a:defRPr>
                <a:latin typeface="Calibri" pitchFamily="34" charset="0"/>
              </a:defRPr>
            </a:lvl4pPr>
            <a:lvl5pPr marL="2057400" indent="-228600">
              <a:defRPr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9pPr>
          </a:lstStyle>
          <a:p>
            <a:r>
              <a:rPr lang="fr-FR" sz="1800" dirty="0" smtClean="0"/>
              <a:t>Favoriser </a:t>
            </a:r>
            <a:r>
              <a:rPr lang="fr-FR" sz="1800" dirty="0"/>
              <a:t>l’instauration et la qualité des liens familiaux en soutenant le développement de lieux favorisant l’attachement parents enfants et le départ en vacances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 rot="16200000">
            <a:off x="-3009503" y="3010297"/>
            <a:ext cx="6858000" cy="8374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None/>
              <a:defRPr/>
            </a:pPr>
            <a:endParaRPr lang="fr-FR" altLang="fr-FR" sz="1600" b="1" dirty="0" smtClean="0">
              <a:solidFill>
                <a:srgbClr val="1F497D"/>
              </a:solidFill>
            </a:endParaRPr>
          </a:p>
        </p:txBody>
      </p:sp>
      <p:pic>
        <p:nvPicPr>
          <p:cNvPr id="43013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2" y="2692959"/>
            <a:ext cx="663707" cy="863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>
          <a:xfrm>
            <a:off x="7099300" y="6376989"/>
            <a:ext cx="2311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F8D917-6A0D-4B19-94B0-1A5FD4AFB7D9}" type="slidenum">
              <a:rPr lang="fr-FR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11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3853" y="1241946"/>
            <a:ext cx="8768798" cy="5377218"/>
          </a:xfrm>
        </p:spPr>
        <p:txBody>
          <a:bodyPr rtlCol="0">
            <a:normAutofit fontScale="77500" lnSpcReduction="20000"/>
          </a:bodyPr>
          <a:lstStyle/>
          <a:p>
            <a:pPr marL="457200" lvl="1" indent="0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 sz="1800"/>
            </a:pPr>
            <a:endParaRPr lang="fr-FR" sz="2000" dirty="0" smtClean="0">
              <a:latin typeface="Segoe Condensed" pitchFamily="34" charset="0"/>
              <a:ea typeface="Times"/>
              <a:cs typeface="Helv"/>
            </a:endParaRPr>
          </a:p>
          <a:p>
            <a:r>
              <a:rPr lang="fr-FR" sz="2300" b="1" dirty="0">
                <a:latin typeface="Arial" pitchFamily="34" charset="0"/>
                <a:cs typeface="Arial" pitchFamily="34" charset="0"/>
              </a:rPr>
              <a:t>Informer : Les séances partenariales d’information « Parents après la séparation </a:t>
            </a:r>
            <a:r>
              <a:rPr lang="fr-FR" sz="2300" b="1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lvl="1" algn="just">
              <a:buFont typeface="Wingdings" pitchFamily="2" charset="2"/>
              <a:buChar char="Ø"/>
            </a:pPr>
            <a:r>
              <a:rPr lang="fr-FR" sz="2300" dirty="0">
                <a:latin typeface="Arial" pitchFamily="34" charset="0"/>
                <a:cs typeface="Arial" pitchFamily="34" charset="0"/>
              </a:rPr>
              <a:t>Quatre volets  : </a:t>
            </a:r>
          </a:p>
          <a:p>
            <a:pPr lvl="2" algn="just">
              <a:buFont typeface="Courier New" pitchFamily="49" charset="0"/>
              <a:buChar char="o"/>
            </a:pPr>
            <a:r>
              <a:rPr lang="fr-FR" sz="2300" dirty="0">
                <a:latin typeface="Arial" pitchFamily="34" charset="0"/>
                <a:cs typeface="Arial" pitchFamily="34" charset="0"/>
              </a:rPr>
              <a:t>les impacts psycho-sociaux de la séparation au niveau des adultes et des enfants ;</a:t>
            </a:r>
          </a:p>
          <a:p>
            <a:pPr lvl="2" algn="just">
              <a:buFont typeface="Courier New" pitchFamily="49" charset="0"/>
              <a:buChar char="o"/>
            </a:pPr>
            <a:r>
              <a:rPr lang="fr-FR" sz="2300" dirty="0">
                <a:latin typeface="Arial" pitchFamily="34" charset="0"/>
                <a:cs typeface="Arial" pitchFamily="34" charset="0"/>
              </a:rPr>
              <a:t>les impacts juridiques de la séparation </a:t>
            </a:r>
          </a:p>
          <a:p>
            <a:pPr lvl="2" algn="just">
              <a:buFont typeface="Courier New" pitchFamily="49" charset="0"/>
              <a:buChar char="o"/>
            </a:pPr>
            <a:r>
              <a:rPr lang="fr-FR" sz="2300" dirty="0">
                <a:latin typeface="Arial" pitchFamily="34" charset="0"/>
                <a:cs typeface="Arial" pitchFamily="34" charset="0"/>
              </a:rPr>
              <a:t>la communication entre parents et parents/enfants </a:t>
            </a:r>
          </a:p>
          <a:p>
            <a:pPr lvl="2" algn="just">
              <a:buFont typeface="Courier New" pitchFamily="49" charset="0"/>
              <a:buChar char="o"/>
            </a:pPr>
            <a:r>
              <a:rPr lang="fr-FR" sz="2300" dirty="0">
                <a:latin typeface="Arial" pitchFamily="34" charset="0"/>
                <a:cs typeface="Arial" pitchFamily="34" charset="0"/>
              </a:rPr>
              <a:t>les ressources locales à la disposition des parents </a:t>
            </a:r>
            <a:endParaRPr lang="fr-FR" sz="2300" dirty="0" smtClean="0">
              <a:solidFill>
                <a:srgbClr val="0075BB"/>
              </a:solidFill>
              <a:latin typeface="Arial" pitchFamily="34" charset="0"/>
              <a:cs typeface="Arial" pitchFamily="34" charset="0"/>
            </a:endParaRPr>
          </a:p>
          <a:p>
            <a:endParaRPr lang="fr-FR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300" b="1" dirty="0" smtClean="0">
                <a:latin typeface="Arial" pitchFamily="34" charset="0"/>
                <a:cs typeface="Arial" pitchFamily="34" charset="0"/>
              </a:rPr>
              <a:t>Apaiser les conflits : la médiation familiale</a:t>
            </a:r>
          </a:p>
          <a:p>
            <a:pPr marL="0" indent="0">
              <a:buNone/>
            </a:pPr>
            <a:endParaRPr lang="fr-FR" sz="2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300" b="1" dirty="0" smtClean="0">
                <a:latin typeface="Arial" pitchFamily="34" charset="0"/>
                <a:cs typeface="Arial" pitchFamily="34" charset="0"/>
              </a:rPr>
              <a:t>Sécuriser le lien parent/enfant : les Espaces de rencontre</a:t>
            </a:r>
          </a:p>
          <a:p>
            <a:endParaRPr lang="fr-FR" sz="2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300" b="1" dirty="0" smtClean="0">
                <a:latin typeface="Arial" pitchFamily="34" charset="0"/>
                <a:cs typeface="Arial" pitchFamily="34" charset="0"/>
              </a:rPr>
              <a:t>Accompagner les plus fragilisés : l’offre </a:t>
            </a:r>
            <a:r>
              <a:rPr lang="fr-FR" sz="2300" b="1" dirty="0">
                <a:latin typeface="Arial" pitchFamily="34" charset="0"/>
                <a:cs typeface="Arial" pitchFamily="34" charset="0"/>
              </a:rPr>
              <a:t>de services des travailleurs </a:t>
            </a:r>
            <a:r>
              <a:rPr lang="fr-FR" sz="2300" b="1" dirty="0" smtClean="0">
                <a:latin typeface="Arial" pitchFamily="34" charset="0"/>
                <a:cs typeface="Arial" pitchFamily="34" charset="0"/>
              </a:rPr>
              <a:t>sociaux</a:t>
            </a:r>
          </a:p>
          <a:p>
            <a:pPr lvl="1">
              <a:buFont typeface="Wingdings" pitchFamily="2" charset="2"/>
              <a:buChar char="Ø"/>
            </a:pPr>
            <a:r>
              <a:rPr lang="fr-FR" sz="2300" dirty="0" smtClean="0">
                <a:latin typeface="Arial" pitchFamily="34" charset="0"/>
                <a:cs typeface="Arial" pitchFamily="34" charset="0"/>
              </a:rPr>
              <a:t>L’offre </a:t>
            </a:r>
            <a:r>
              <a:rPr lang="fr-FR" sz="2300" dirty="0">
                <a:latin typeface="Arial" pitchFamily="34" charset="0"/>
                <a:cs typeface="Arial" pitchFamily="34" charset="0"/>
              </a:rPr>
              <a:t>de service « parentalité </a:t>
            </a:r>
            <a:r>
              <a:rPr lang="fr-FR" sz="2300" dirty="0" smtClean="0">
                <a:latin typeface="Arial" pitchFamily="34" charset="0"/>
                <a:cs typeface="Arial" pitchFamily="34" charset="0"/>
              </a:rPr>
              <a:t>» s’articule </a:t>
            </a:r>
            <a:r>
              <a:rPr lang="fr-FR" sz="2300" dirty="0">
                <a:latin typeface="Arial" pitchFamily="34" charset="0"/>
                <a:cs typeface="Arial" pitchFamily="34" charset="0"/>
              </a:rPr>
              <a:t>autour de 3 axes : la séparation, le décès d’un enfant et le décès d’un </a:t>
            </a:r>
            <a:r>
              <a:rPr lang="fr-FR" sz="2300" dirty="0" smtClean="0">
                <a:latin typeface="Arial" pitchFamily="34" charset="0"/>
                <a:cs typeface="Arial" pitchFamily="34" charset="0"/>
              </a:rPr>
              <a:t>parent ; </a:t>
            </a:r>
            <a:endParaRPr lang="fr-FR" sz="2300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300" dirty="0">
                <a:latin typeface="Arial" pitchFamily="34" charset="0"/>
                <a:cs typeface="Arial" pitchFamily="34" charset="0"/>
              </a:rPr>
              <a:t>108 457 familles rencontrées par un travailleur social Caf en 2015 au titre d’un fait générateur lié au soutien à la </a:t>
            </a:r>
            <a:r>
              <a:rPr lang="fr-FR" sz="2300" dirty="0" smtClean="0">
                <a:latin typeface="Arial" pitchFamily="34" charset="0"/>
                <a:cs typeface="Arial" pitchFamily="34" charset="0"/>
              </a:rPr>
              <a:t>parentalité.</a:t>
            </a:r>
            <a:r>
              <a:rPr lang="fr-FR" sz="2300" dirty="0">
                <a:latin typeface="Arial" pitchFamily="34" charset="0"/>
                <a:cs typeface="Arial" pitchFamily="34" charset="0"/>
              </a:rPr>
              <a:t> </a:t>
            </a:r>
            <a:endParaRPr lang="fr-FR" sz="2300" dirty="0" smtClean="0">
              <a:latin typeface="Segoe Condensed" pitchFamily="34" charset="0"/>
              <a:ea typeface="Microsoft YaHei" pitchFamily="2"/>
              <a:cs typeface="Arial" pitchFamily="34"/>
            </a:endParaRPr>
          </a:p>
        </p:txBody>
      </p:sp>
      <p:sp>
        <p:nvSpPr>
          <p:cNvPr id="43011" name="Rectangle 2"/>
          <p:cNvSpPr txBox="1">
            <a:spLocks noChangeArrowheads="1"/>
          </p:cNvSpPr>
          <p:nvPr/>
        </p:nvSpPr>
        <p:spPr bwMode="auto">
          <a:xfrm>
            <a:off x="933889" y="317463"/>
            <a:ext cx="8360004" cy="788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fr-FR"/>
            </a:defPPr>
            <a:lvl1pPr algn="ctr">
              <a:defRPr sz="2000" b="1" cap="all"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latin typeface="Calibri" pitchFamily="34" charset="0"/>
              </a:defRPr>
            </a:lvl2pPr>
            <a:lvl3pPr marL="1143000" indent="-228600">
              <a:defRPr>
                <a:latin typeface="Calibri" pitchFamily="34" charset="0"/>
              </a:defRPr>
            </a:lvl3pPr>
            <a:lvl4pPr marL="1600200" indent="-228600">
              <a:defRPr>
                <a:latin typeface="Calibri" pitchFamily="34" charset="0"/>
              </a:defRPr>
            </a:lvl4pPr>
            <a:lvl5pPr marL="2057400" indent="-228600">
              <a:defRPr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9pPr>
          </a:lstStyle>
          <a:p>
            <a:r>
              <a:rPr lang="fr-FR" dirty="0"/>
              <a:t>Prévenir la rupture des liens familiaux en renforçant les capacités d’agir des parents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 rot="16200000">
            <a:off x="-3009503" y="3010297"/>
            <a:ext cx="6858000" cy="8374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None/>
              <a:defRPr/>
            </a:pPr>
            <a:endParaRPr lang="fr-FR" altLang="fr-FR" sz="1600" b="1" dirty="0" smtClean="0">
              <a:solidFill>
                <a:srgbClr val="1F497D"/>
              </a:solidFill>
            </a:endParaRPr>
          </a:p>
        </p:txBody>
      </p:sp>
      <p:pic>
        <p:nvPicPr>
          <p:cNvPr id="43013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2" y="2692959"/>
            <a:ext cx="663707" cy="863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>
          <a:xfrm>
            <a:off x="7099300" y="6376989"/>
            <a:ext cx="2311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F8D917-6A0D-4B19-94B0-1A5FD4AFB7D9}" type="slidenum">
              <a:rPr lang="fr-FR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2905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3853" y="1292088"/>
            <a:ext cx="8768798" cy="5406886"/>
          </a:xfrm>
        </p:spPr>
        <p:txBody>
          <a:bodyPr rtlCol="0">
            <a:normAutofit/>
          </a:bodyPr>
          <a:lstStyle/>
          <a:p>
            <a:pPr marL="457200" lvl="1" indent="0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 sz="1800"/>
            </a:pPr>
            <a:endParaRPr lang="fr-FR" sz="2000" dirty="0" smtClean="0">
              <a:latin typeface="Segoe Condensed" pitchFamily="34" charset="0"/>
              <a:ea typeface="Times"/>
              <a:cs typeface="Helv"/>
            </a:endParaRPr>
          </a:p>
          <a:p>
            <a:pPr marL="354013" lvl="1" algn="just" eaLnBrk="1" fontAlgn="auto" hangingPunct="1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r>
              <a:rPr lang="fr-FR" sz="1800" b="1" dirty="0" smtClean="0">
                <a:latin typeface="Arial" pitchFamily="34" charset="0"/>
                <a:ea typeface="Times New Roman"/>
                <a:cs typeface="Arial" pitchFamily="34" charset="0"/>
              </a:rPr>
              <a:t>Une réforme de la gouvernance </a:t>
            </a:r>
            <a:r>
              <a:rPr lang="fr-FR" sz="1800" dirty="0" smtClean="0">
                <a:latin typeface="Arial" pitchFamily="34" charset="0"/>
                <a:ea typeface="Times New Roman"/>
                <a:cs typeface="Arial" pitchFamily="34" charset="0"/>
              </a:rPr>
              <a:t>des politiques de soutien à la parentalité qui s’incarne dans les SDSF :</a:t>
            </a:r>
          </a:p>
          <a:p>
            <a:pPr marL="754063" lvl="2" algn="just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 sz="1800"/>
            </a:pPr>
            <a:r>
              <a:rPr lang="fr-FR" sz="1800" dirty="0" smtClean="0">
                <a:latin typeface="Arial" pitchFamily="34" charset="0"/>
                <a:ea typeface="Times New Roman"/>
                <a:cs typeface="Arial" pitchFamily="34" charset="0"/>
              </a:rPr>
              <a:t>Une instance partenariale ;</a:t>
            </a:r>
          </a:p>
          <a:p>
            <a:pPr marL="754063" lvl="2" algn="just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 sz="1800"/>
            </a:pPr>
            <a:r>
              <a:rPr lang="fr-FR" sz="1800" dirty="0" smtClean="0">
                <a:latin typeface="Arial" pitchFamily="34" charset="0"/>
                <a:ea typeface="Times New Roman"/>
                <a:cs typeface="Arial" pitchFamily="34" charset="0"/>
              </a:rPr>
              <a:t>qui partage un diagnostic, identifier les besoins du territoire non couverts ;</a:t>
            </a:r>
          </a:p>
          <a:p>
            <a:pPr marL="754063" lvl="2" algn="just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 sz="1800"/>
            </a:pPr>
            <a:r>
              <a:rPr lang="fr-FR" sz="1800" dirty="0" smtClean="0">
                <a:latin typeface="Arial" pitchFamily="34" charset="0"/>
                <a:ea typeface="Times New Roman"/>
                <a:cs typeface="Arial" pitchFamily="34" charset="0"/>
              </a:rPr>
              <a:t> qui élabore un plan d’action partagé.</a:t>
            </a:r>
            <a:endParaRPr lang="fr-FR" sz="18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914400" lvl="2" indent="0" algn="just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None/>
              <a:defRPr sz="1800"/>
            </a:pPr>
            <a:endParaRPr lang="fr-FR" sz="18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354013" lvl="1" algn="just" eaLnBrk="1" fontAlgn="auto" hangingPunct="1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r>
              <a:rPr lang="fr-FR" sz="1800" b="1" dirty="0" smtClean="0">
                <a:latin typeface="Arial" pitchFamily="34" charset="0"/>
                <a:ea typeface="Microsoft YaHei" pitchFamily="2"/>
                <a:cs typeface="Arial" pitchFamily="34" charset="0"/>
              </a:rPr>
              <a:t>96 SDSF signés </a:t>
            </a:r>
            <a:r>
              <a:rPr lang="fr-FR" sz="1800" dirty="0" smtClean="0">
                <a:latin typeface="Arial" pitchFamily="34" charset="0"/>
                <a:ea typeface="Microsoft YaHei" pitchFamily="2"/>
                <a:cs typeface="Arial" pitchFamily="34" charset="0"/>
              </a:rPr>
              <a:t>qui ont tous fortement portés les problé</a:t>
            </a:r>
            <a:r>
              <a:rPr lang="fr-FR" sz="1800" dirty="0" smtClean="0">
                <a:latin typeface="Arial" pitchFamily="34" charset="0"/>
                <a:ea typeface="Microsoft YaHei" pitchFamily="2"/>
                <a:cs typeface="Arial" pitchFamily="34" charset="0"/>
              </a:rPr>
              <a:t>matiques de soutien à la parentalité.</a:t>
            </a:r>
          </a:p>
          <a:p>
            <a:pPr marL="68263" lvl="1" indent="0" algn="just" eaLnBrk="1" fontAlgn="auto" hangingPunct="1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None/>
              <a:defRPr sz="1800"/>
            </a:pPr>
            <a:endParaRPr lang="fr-FR" sz="1800" dirty="0" smtClean="0">
              <a:latin typeface="Arial" pitchFamily="34" charset="0"/>
              <a:ea typeface="Microsoft YaHei" pitchFamily="2"/>
              <a:cs typeface="Arial" pitchFamily="34" charset="0"/>
            </a:endParaRPr>
          </a:p>
          <a:p>
            <a:pPr marL="354013" lvl="1" algn="just" eaLnBrk="1" fontAlgn="auto" hangingPunct="1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r>
              <a:rPr lang="fr-FR" sz="1800" b="1" dirty="0" smtClean="0">
                <a:latin typeface="Arial" pitchFamily="34" charset="0"/>
                <a:ea typeface="Microsoft YaHei" pitchFamily="2"/>
                <a:cs typeface="Arial" pitchFamily="34" charset="0"/>
              </a:rPr>
              <a:t>Les enjeux sur le champ de la parentalité </a:t>
            </a:r>
            <a:r>
              <a:rPr lang="fr-FR" sz="1800" dirty="0" smtClean="0">
                <a:latin typeface="Arial" pitchFamily="34" charset="0"/>
                <a:ea typeface="Microsoft YaHei" pitchFamily="2"/>
                <a:cs typeface="Arial" pitchFamily="34" charset="0"/>
              </a:rPr>
              <a:t>:</a:t>
            </a:r>
          </a:p>
          <a:p>
            <a:pPr marL="811213" lvl="2" indent="-285750" algn="just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 sz="1800"/>
            </a:pPr>
            <a:r>
              <a:rPr lang="fr-FR" sz="1800" dirty="0" smtClean="0">
                <a:latin typeface="Arial" pitchFamily="34" charset="0"/>
                <a:ea typeface="Microsoft YaHei" pitchFamily="2"/>
                <a:cs typeface="Arial" pitchFamily="34" charset="0"/>
              </a:rPr>
              <a:t>Mieux « embrasser » les acteurs du soutien à la parentalité ; </a:t>
            </a:r>
          </a:p>
          <a:p>
            <a:pPr marL="811213" lvl="2" indent="-285750" algn="just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 sz="1800"/>
            </a:pPr>
            <a:r>
              <a:rPr lang="fr-FR" sz="1800" dirty="0" smtClean="0">
                <a:latin typeface="Arial" pitchFamily="34" charset="0"/>
                <a:ea typeface="Microsoft YaHei" pitchFamily="2"/>
                <a:cs typeface="Arial" pitchFamily="34" charset="0"/>
              </a:rPr>
              <a:t>Mieux articuler les axes petite enfance/parentalité, jeunesse/parentalité.   </a:t>
            </a:r>
            <a:endParaRPr lang="fr-FR" sz="1800" dirty="0" smtClean="0">
              <a:latin typeface="Arial" pitchFamily="34" charset="0"/>
              <a:ea typeface="Microsoft YaHei" pitchFamily="2"/>
              <a:cs typeface="Arial" pitchFamily="34" charset="0"/>
            </a:endParaRPr>
          </a:p>
          <a:p>
            <a:pPr marL="457200" lvl="1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 sz="1800"/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  <a:p>
            <a:pPr marL="457200" lvl="1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charset="0"/>
              <a:buNone/>
              <a:defRPr sz="1800"/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43011" name="Rectangle 2"/>
          <p:cNvSpPr txBox="1">
            <a:spLocks noChangeArrowheads="1"/>
          </p:cNvSpPr>
          <p:nvPr/>
        </p:nvSpPr>
        <p:spPr bwMode="auto">
          <a:xfrm>
            <a:off x="1388430" y="290166"/>
            <a:ext cx="7929959" cy="903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sz="2400" b="1" cap="all" dirty="0" smtClean="0">
                <a:latin typeface="Arial" pitchFamily="34" charset="0"/>
                <a:cs typeface="Arial" pitchFamily="34" charset="0"/>
              </a:rPr>
              <a:t>LES Schémas départementaux de services aux familles </a:t>
            </a:r>
            <a:endParaRPr lang="fr-FR" sz="2400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 rot="16200000">
            <a:off x="-3009503" y="3010297"/>
            <a:ext cx="6858000" cy="8374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None/>
              <a:defRPr/>
            </a:pPr>
            <a:endParaRPr lang="fr-FR" altLang="fr-FR" sz="1600" b="1" dirty="0" smtClean="0">
              <a:solidFill>
                <a:srgbClr val="1F497D"/>
              </a:solidFill>
            </a:endParaRPr>
          </a:p>
        </p:txBody>
      </p:sp>
      <p:pic>
        <p:nvPicPr>
          <p:cNvPr id="43013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2" y="2692959"/>
            <a:ext cx="663707" cy="863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>
          <a:xfrm>
            <a:off x="7099300" y="6376989"/>
            <a:ext cx="2311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F8D917-6A0D-4B19-94B0-1A5FD4AFB7D9}" type="slidenum">
              <a:rPr lang="fr-FR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2134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69009" y="1728817"/>
            <a:ext cx="8768798" cy="4044187"/>
          </a:xfrm>
        </p:spPr>
        <p:txBody>
          <a:bodyPr rtlCol="0">
            <a:normAutofit fontScale="92500"/>
          </a:bodyPr>
          <a:lstStyle/>
          <a:p>
            <a:pPr marL="457200" lvl="1" indent="0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 sz="1800"/>
            </a:pPr>
            <a:endParaRPr lang="fr-FR" sz="800" dirty="0" smtClean="0">
              <a:latin typeface="Segoe Condensed" pitchFamily="34" charset="0"/>
              <a:ea typeface="Times"/>
              <a:cs typeface="Helv"/>
            </a:endParaRPr>
          </a:p>
          <a:p>
            <a:pPr marL="354013" lvl="1" algn="just" eaLnBrk="1" fontAlgn="auto" hangingPunct="1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r>
              <a:rPr lang="fr-FR" sz="1700" b="1" dirty="0" smtClean="0">
                <a:latin typeface="Arial" pitchFamily="34" charset="0"/>
                <a:ea typeface="Times"/>
                <a:cs typeface="Arial" pitchFamily="34" charset="0"/>
              </a:rPr>
              <a:t>Les enjeux de formation </a:t>
            </a:r>
            <a:r>
              <a:rPr lang="fr-FR" sz="1700" dirty="0" smtClean="0">
                <a:latin typeface="Arial" pitchFamily="34" charset="0"/>
                <a:ea typeface="Times"/>
                <a:cs typeface="Arial" pitchFamily="34" charset="0"/>
              </a:rPr>
              <a:t>des professionnels, de sensibilisation des bénévoles </a:t>
            </a:r>
          </a:p>
          <a:p>
            <a:pPr marL="354013" lvl="1" algn="just" eaLnBrk="1" fontAlgn="auto" hangingPunct="1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endParaRPr lang="fr-FR" sz="1700" dirty="0" smtClean="0">
              <a:latin typeface="Arial" pitchFamily="34" charset="0"/>
              <a:ea typeface="Times"/>
              <a:cs typeface="Arial" pitchFamily="34" charset="0"/>
            </a:endParaRPr>
          </a:p>
          <a:p>
            <a:pPr marL="354013" lvl="1" algn="just" eaLnBrk="1" fontAlgn="auto" hangingPunct="1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r>
              <a:rPr lang="fr-FR" sz="1700" b="1" dirty="0" smtClean="0">
                <a:latin typeface="Arial" pitchFamily="34" charset="0"/>
                <a:ea typeface="Times"/>
                <a:cs typeface="Arial" pitchFamily="34" charset="0"/>
              </a:rPr>
              <a:t>Les enjeux d’évaluation, d’expérimentation, de capitalisation et d’essaimage des bonnes pratiques</a:t>
            </a:r>
          </a:p>
          <a:p>
            <a:pPr marL="354013" lvl="1" algn="just" eaLnBrk="1" fontAlgn="auto" hangingPunct="1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endParaRPr lang="fr-FR" sz="1700" dirty="0" smtClean="0">
              <a:latin typeface="Arial" pitchFamily="34" charset="0"/>
              <a:ea typeface="Times"/>
              <a:cs typeface="Arial" pitchFamily="34" charset="0"/>
            </a:endParaRPr>
          </a:p>
          <a:p>
            <a:pPr marL="354013" lvl="1" algn="just" eaLnBrk="1" fontAlgn="auto" hangingPunct="1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r>
              <a:rPr lang="fr-FR" sz="1700" b="1" dirty="0" smtClean="0">
                <a:latin typeface="Arial" pitchFamily="34" charset="0"/>
                <a:ea typeface="Times"/>
                <a:cs typeface="Arial" pitchFamily="34" charset="0"/>
              </a:rPr>
              <a:t>Les enjeux d’information </a:t>
            </a:r>
            <a:r>
              <a:rPr lang="fr-FR" sz="1700" dirty="0" smtClean="0">
                <a:latin typeface="Arial" pitchFamily="34" charset="0"/>
                <a:ea typeface="Times"/>
                <a:cs typeface="Arial" pitchFamily="34" charset="0"/>
              </a:rPr>
              <a:t> :</a:t>
            </a:r>
          </a:p>
          <a:p>
            <a:pPr marL="811213" lvl="2" indent="-285750" algn="just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 sz="1800"/>
            </a:pPr>
            <a:r>
              <a:rPr lang="fr-FR" sz="1700" dirty="0" smtClean="0">
                <a:latin typeface="Arial" pitchFamily="34" charset="0"/>
                <a:ea typeface="Times"/>
                <a:cs typeface="Arial" pitchFamily="34" charset="0"/>
              </a:rPr>
              <a:t>Sur le net ; </a:t>
            </a:r>
          </a:p>
          <a:p>
            <a:pPr marL="811213" lvl="2" indent="-285750" algn="just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 sz="1800"/>
            </a:pPr>
            <a:r>
              <a:rPr lang="fr-FR" sz="1700" dirty="0" smtClean="0">
                <a:latin typeface="Arial" pitchFamily="34" charset="0"/>
                <a:ea typeface="Times"/>
                <a:cs typeface="Arial" pitchFamily="34" charset="0"/>
              </a:rPr>
              <a:t>L’opportunité des parcours interbranche (notamment autour de la naissance).</a:t>
            </a:r>
          </a:p>
          <a:p>
            <a:pPr marL="811213" lvl="2" indent="-285750" algn="just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 sz="1800"/>
            </a:pPr>
            <a:endParaRPr lang="fr-FR" sz="1700" dirty="0" smtClean="0">
              <a:latin typeface="Arial" pitchFamily="34" charset="0"/>
              <a:ea typeface="Times"/>
              <a:cs typeface="Arial" pitchFamily="34" charset="0"/>
            </a:endParaRPr>
          </a:p>
          <a:p>
            <a:pPr marL="354013" lvl="1" algn="just" eaLnBrk="1" fontAlgn="auto" hangingPunct="1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r>
              <a:rPr lang="fr-FR" sz="1700" b="1" dirty="0" smtClean="0">
                <a:latin typeface="Arial" pitchFamily="34" charset="0"/>
                <a:ea typeface="Times New Roman"/>
                <a:cs typeface="Arial" pitchFamily="34" charset="0"/>
              </a:rPr>
              <a:t>Les enjeux de recours par les parents </a:t>
            </a:r>
            <a:r>
              <a:rPr lang="fr-FR" sz="1700" dirty="0" smtClean="0">
                <a:latin typeface="Arial" pitchFamily="34" charset="0"/>
                <a:ea typeface="Times New Roman"/>
                <a:cs typeface="Arial" pitchFamily="34" charset="0"/>
              </a:rPr>
              <a:t>:</a:t>
            </a:r>
          </a:p>
          <a:p>
            <a:pPr marL="754063" lvl="2" algn="just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 sz="1800"/>
            </a:pPr>
            <a:r>
              <a:rPr lang="fr-FR" sz="1700" dirty="0" smtClean="0">
                <a:latin typeface="Arial" pitchFamily="34" charset="0"/>
                <a:ea typeface="Times New Roman"/>
                <a:cs typeface="Arial" pitchFamily="34" charset="0"/>
              </a:rPr>
              <a:t>Être là où sont les parents : les crèches, les centres de loisirs, l’entreprise, etc. ;</a:t>
            </a:r>
          </a:p>
          <a:p>
            <a:pPr marL="754063" lvl="2" algn="just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Ø"/>
              <a:defRPr sz="1800"/>
            </a:pPr>
            <a:r>
              <a:rPr lang="fr-FR" sz="1700" dirty="0" smtClean="0">
                <a:latin typeface="Arial" pitchFamily="34" charset="0"/>
                <a:ea typeface="Times New Roman"/>
                <a:cs typeface="Arial" pitchFamily="34" charset="0"/>
              </a:rPr>
              <a:t>L’écueil de normes, des principes qui peuvent stigmatiser</a:t>
            </a:r>
          </a:p>
          <a:p>
            <a:pPr marL="525463" lvl="2" indent="0" algn="just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None/>
              <a:defRPr sz="1800"/>
            </a:pPr>
            <a:endParaRPr lang="fr-FR" sz="17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11163" lvl="1" indent="-342900" algn="just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§"/>
              <a:defRPr sz="1800"/>
            </a:pPr>
            <a:r>
              <a:rPr lang="fr-FR" sz="1700" b="1" dirty="0">
                <a:latin typeface="Arial" pitchFamily="34" charset="0"/>
                <a:ea typeface="Times New Roman"/>
                <a:cs typeface="Arial" pitchFamily="34" charset="0"/>
              </a:rPr>
              <a:t>Les enjeux d’une approche par parcours de vie (plutôt qu’une entrée par dispositif) </a:t>
            </a:r>
          </a:p>
          <a:p>
            <a:pPr marL="525463" lvl="2" indent="0" algn="just">
              <a:spcBef>
                <a:spcPts val="1200"/>
              </a:spcBef>
              <a:buClr>
                <a:schemeClr val="accent1">
                  <a:lumMod val="50000"/>
                </a:schemeClr>
              </a:buClr>
              <a:buSzPct val="100000"/>
              <a:buNone/>
              <a:defRPr sz="1800"/>
            </a:pPr>
            <a:endParaRPr lang="fr-FR" sz="18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914400" lvl="2" indent="0" algn="just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None/>
              <a:defRPr sz="1800"/>
            </a:pPr>
            <a:endParaRPr lang="fr-FR" sz="1400" dirty="0" smtClean="0">
              <a:latin typeface="Segoe Condensed" pitchFamily="34" charset="0"/>
              <a:ea typeface="Times New Roman"/>
            </a:endParaRPr>
          </a:p>
          <a:p>
            <a:pPr marL="914400" lvl="2" indent="0" algn="just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None/>
              <a:defRPr sz="1800"/>
            </a:pPr>
            <a:endParaRPr lang="fr-FR" sz="1400" dirty="0">
              <a:latin typeface="Segoe Condensed" pitchFamily="34" charset="0"/>
              <a:ea typeface="Times New Roman"/>
            </a:endParaRPr>
          </a:p>
          <a:p>
            <a:pPr lvl="2" algn="just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ü"/>
              <a:defRPr sz="1800"/>
            </a:pPr>
            <a:endParaRPr lang="fr-FR" sz="1200" dirty="0" smtClean="0">
              <a:latin typeface="Segoe Condensed" pitchFamily="34" charset="0"/>
              <a:ea typeface="Microsoft YaHei" pitchFamily="2"/>
              <a:cs typeface="Arial" pitchFamily="34"/>
            </a:endParaRPr>
          </a:p>
          <a:p>
            <a:pPr lvl="2" algn="just">
              <a:spcBef>
                <a:spcPts val="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ü"/>
              <a:defRPr sz="1800"/>
            </a:pPr>
            <a:endParaRPr lang="fr-FR" sz="12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 sz="1800"/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  <a:p>
            <a:pPr marL="457200" lvl="1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charset="0"/>
              <a:buNone/>
              <a:defRPr sz="1800"/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sp>
        <p:nvSpPr>
          <p:cNvPr id="43011" name="Rectangle 2"/>
          <p:cNvSpPr txBox="1">
            <a:spLocks noChangeArrowheads="1"/>
          </p:cNvSpPr>
          <p:nvPr/>
        </p:nvSpPr>
        <p:spPr bwMode="auto">
          <a:xfrm>
            <a:off x="1388429" y="690255"/>
            <a:ext cx="7929959" cy="4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sz="2400" b="1" cap="all" dirty="0" smtClean="0">
                <a:latin typeface="Arial" pitchFamily="34" charset="0"/>
                <a:cs typeface="Arial" pitchFamily="34" charset="0"/>
              </a:rPr>
              <a:t>Quelques pistes de réflexions</a:t>
            </a:r>
            <a:endParaRPr lang="fr-FR" sz="2400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 rot="16200000">
            <a:off x="-3009503" y="3010297"/>
            <a:ext cx="6858000" cy="8374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None/>
              <a:defRPr/>
            </a:pPr>
            <a:endParaRPr lang="fr-FR" altLang="fr-FR" sz="1600" b="1" dirty="0" smtClean="0">
              <a:solidFill>
                <a:srgbClr val="1F497D"/>
              </a:solidFill>
            </a:endParaRPr>
          </a:p>
        </p:txBody>
      </p:sp>
      <p:pic>
        <p:nvPicPr>
          <p:cNvPr id="43013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2" y="2692959"/>
            <a:ext cx="663707" cy="863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>
          <a:xfrm>
            <a:off x="7099300" y="6376989"/>
            <a:ext cx="2311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F8D917-6A0D-4B19-94B0-1A5FD4AFB7D9}" type="slidenum">
              <a:rPr lang="fr-FR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044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f0eb8633bcedff24a6d61fc2b32ec18c2d8f3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47F6EFA04800419D2833A965CF91DF" ma:contentTypeVersion="3" ma:contentTypeDescription="Crée un document." ma:contentTypeScope="" ma:versionID="d2a07ce617ef1aab015298f9ef1f5eaf">
  <xsd:schema xmlns:xsd="http://www.w3.org/2001/XMLSchema" xmlns:xs="http://www.w3.org/2001/XMLSchema" xmlns:p="http://schemas.microsoft.com/office/2006/metadata/properties" xmlns:ns2="917bd8f7-890c-4793-9437-0cfa7ac42d73" targetNamespace="http://schemas.microsoft.com/office/2006/metadata/properties" ma:root="true" ma:fieldsID="ba788bf05033d50abc173cfa19c2ecb0" ns2:_="">
    <xsd:import namespace="917bd8f7-890c-4793-9437-0cfa7ac42d7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7bd8f7-890c-4793-9437-0cfa7ac42d7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Partage du hachage d’indicateur" ma:internalName="SharingHintHash" ma:readOnly="true">
      <xsd:simpleType>
        <xsd:restriction base="dms:Text"/>
      </xsd:simpleType>
    </xsd:element>
    <xsd:element name="SharedWithDetails" ma:index="10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D4C9663-C723-4CA2-A4EE-C1FDD10B7C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942627-FCD8-44F3-93EC-7163FF6A8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7bd8f7-890c-4793-9437-0cfa7ac42d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BDCFB1-1D13-438F-B363-83AE9CB30424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917bd8f7-890c-4793-9437-0cfa7ac42d7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28355</TotalTime>
  <Words>612</Words>
  <Application>Microsoft Office PowerPoint</Application>
  <PresentationFormat>Format A4 (210 x 297 mm)</PresentationFormat>
  <Paragraphs>127</Paragraphs>
  <Slides>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BLANC Maxime</dc:creator>
  <cp:keywords>Eurogroup Consulting</cp:keywords>
  <cp:lastModifiedBy>Pauline DOMINGO CNF</cp:lastModifiedBy>
  <cp:revision>871</cp:revision>
  <cp:lastPrinted>2017-11-24T12:08:45Z</cp:lastPrinted>
  <dcterms:created xsi:type="dcterms:W3CDTF">2015-11-23T12:48:43Z</dcterms:created>
  <dcterms:modified xsi:type="dcterms:W3CDTF">2018-01-19T09:21:52Z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0x010100AE47F6EFA04800419D2833A965CF91DF</vt:lpwstr>
  </property>
</Properties>
</file>